
<file path=[Content_Types].xml><?xml version="1.0" encoding="utf-8"?>
<Types xmlns="http://schemas.openxmlformats.org/package/2006/content-types">
  <Default Extension="avif" ContentType="image/av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1834" r:id="rId2"/>
    <p:sldId id="1844" r:id="rId3"/>
    <p:sldId id="1845" r:id="rId4"/>
    <p:sldId id="2755" r:id="rId5"/>
    <p:sldId id="2756" r:id="rId6"/>
    <p:sldId id="2726" r:id="rId7"/>
    <p:sldId id="2725" r:id="rId8"/>
    <p:sldId id="2746" r:id="rId9"/>
    <p:sldId id="2747" r:id="rId10"/>
    <p:sldId id="2748" r:id="rId11"/>
    <p:sldId id="1846" r:id="rId12"/>
    <p:sldId id="2749" r:id="rId13"/>
    <p:sldId id="2757" r:id="rId14"/>
    <p:sldId id="2758" r:id="rId15"/>
    <p:sldId id="2750" r:id="rId16"/>
    <p:sldId id="2759" r:id="rId17"/>
    <p:sldId id="2760" r:id="rId18"/>
    <p:sldId id="2754" r:id="rId19"/>
    <p:sldId id="2761" r:id="rId20"/>
    <p:sldId id="2762" r:id="rId21"/>
    <p:sldId id="2763" r:id="rId22"/>
    <p:sldId id="2765" r:id="rId23"/>
    <p:sldId id="2764" r:id="rId24"/>
    <p:sldId id="1847" r:id="rId25"/>
    <p:sldId id="2766" r:id="rId26"/>
    <p:sldId id="2767" r:id="rId27"/>
    <p:sldId id="2768" r:id="rId28"/>
    <p:sldId id="2769" r:id="rId29"/>
    <p:sldId id="2770" r:id="rId30"/>
    <p:sldId id="1848" r:id="rId31"/>
    <p:sldId id="2771" r:id="rId32"/>
    <p:sldId id="2773" r:id="rId33"/>
    <p:sldId id="2774" r:id="rId34"/>
    <p:sldId id="2775" r:id="rId35"/>
    <p:sldId id="2776" r:id="rId36"/>
    <p:sldId id="1849" r:id="rId37"/>
    <p:sldId id="2772" r:id="rId38"/>
    <p:sldId id="2777" r:id="rId39"/>
    <p:sldId id="2778" r:id="rId40"/>
    <p:sldId id="2745" r:id="rId41"/>
    <p:sldId id="2779" r:id="rId42"/>
    <p:sldId id="2780" r:id="rId4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kina BaKa" initials="AB" lastIdx="1" clrIdx="0">
    <p:extLst>
      <p:ext uri="{19B8F6BF-5375-455C-9EA6-DF929625EA0E}">
        <p15:presenceInfo xmlns:p15="http://schemas.microsoft.com/office/powerpoint/2012/main" userId="bb393040cad227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930" autoAdjust="0"/>
    <p:restoredTop sz="94760" autoAdjust="0"/>
  </p:normalViewPr>
  <p:slideViewPr>
    <p:cSldViewPr snapToGrid="0">
      <p:cViewPr varScale="1">
        <p:scale>
          <a:sx n="93" d="100"/>
          <a:sy n="93" d="100"/>
        </p:scale>
        <p:origin x="1156" y="76"/>
      </p:cViewPr>
      <p:guideLst/>
    </p:cSldViewPr>
  </p:slideViewPr>
  <p:notesTextViewPr>
    <p:cViewPr>
      <p:scale>
        <a:sx n="1" d="1"/>
        <a:sy n="1" d="1"/>
      </p:scale>
      <p:origin x="0" y="0"/>
    </p:cViewPr>
  </p:notesTextViewPr>
  <p:notesViewPr>
    <p:cSldViewPr snapToGrid="0">
      <p:cViewPr varScale="1">
        <p:scale>
          <a:sx n="75" d="100"/>
          <a:sy n="75" d="100"/>
        </p:scale>
        <p:origin x="3448" y="4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av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5BCE9C-CB05-4EE3-BA76-5A9A5D2CD644}" type="datetimeFigureOut">
              <a:rPr lang="zh-CN" altLang="en-US" smtClean="0"/>
              <a:t>2025/12/16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ACFB87-6DFB-47D0-9DF9-E6C7D2D1373F}" type="slidenum">
              <a:rPr lang="zh-CN" altLang="en-US" smtClean="0"/>
              <a:t>‹#›</a:t>
            </a:fld>
            <a:endParaRPr lang="zh-CN" altLang="en-US"/>
          </a:p>
        </p:txBody>
      </p:sp>
    </p:spTree>
    <p:extLst>
      <p:ext uri="{BB962C8B-B14F-4D97-AF65-F5344CB8AC3E}">
        <p14:creationId xmlns:p14="http://schemas.microsoft.com/office/powerpoint/2010/main" val="1062315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a:t>
            </a:fld>
            <a:endParaRPr lang="zh-CN" altLang="en-US" dirty="0"/>
          </a:p>
        </p:txBody>
      </p:sp>
    </p:spTree>
    <p:extLst>
      <p:ext uri="{BB962C8B-B14F-4D97-AF65-F5344CB8AC3E}">
        <p14:creationId xmlns:p14="http://schemas.microsoft.com/office/powerpoint/2010/main" val="19986516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40</a:t>
            </a:fld>
            <a:endParaRPr lang="zh-CN" altLang="en-US" dirty="0"/>
          </a:p>
        </p:txBody>
      </p:sp>
    </p:spTree>
    <p:extLst>
      <p:ext uri="{BB962C8B-B14F-4D97-AF65-F5344CB8AC3E}">
        <p14:creationId xmlns:p14="http://schemas.microsoft.com/office/powerpoint/2010/main" val="852132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D9C171-129E-85E7-52F1-D0BF5012F96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94EA497-5058-BC74-9A4D-46BF05F05F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CC46028-4F2F-C77A-1820-B7DEA866674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E6A1451-A330-5060-18FD-CDDEF4164931}"/>
              </a:ext>
            </a:extLst>
          </p:cNvPr>
          <p:cNvSpPr>
            <a:spLocks noGrp="1"/>
          </p:cNvSpPr>
          <p:nvPr>
            <p:ph type="sldNum" sz="quarter" idx="10"/>
          </p:nvPr>
        </p:nvSpPr>
        <p:spPr/>
        <p:txBody>
          <a:bodyPr/>
          <a:lstStyle/>
          <a:p>
            <a:pPr>
              <a:defRPr/>
            </a:pPr>
            <a:fld id="{CD7A2CCA-E5D5-4859-8035-B358016F08F8}" type="slidenum">
              <a:rPr lang="zh-CN" altLang="en-US" smtClean="0"/>
              <a:pPr>
                <a:defRPr/>
              </a:pPr>
              <a:t>41</a:t>
            </a:fld>
            <a:endParaRPr lang="zh-CN" altLang="en-US" dirty="0"/>
          </a:p>
        </p:txBody>
      </p:sp>
    </p:spTree>
    <p:extLst>
      <p:ext uri="{BB962C8B-B14F-4D97-AF65-F5344CB8AC3E}">
        <p14:creationId xmlns:p14="http://schemas.microsoft.com/office/powerpoint/2010/main" val="512498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2</a:t>
            </a:fld>
            <a:endParaRPr lang="zh-CN" altLang="en-US" dirty="0"/>
          </a:p>
        </p:txBody>
      </p:sp>
    </p:spTree>
    <p:extLst>
      <p:ext uri="{BB962C8B-B14F-4D97-AF65-F5344CB8AC3E}">
        <p14:creationId xmlns:p14="http://schemas.microsoft.com/office/powerpoint/2010/main" val="6193267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3</a:t>
            </a:fld>
            <a:endParaRPr lang="zh-CN" altLang="en-US" dirty="0"/>
          </a:p>
        </p:txBody>
      </p:sp>
    </p:spTree>
    <p:extLst>
      <p:ext uri="{BB962C8B-B14F-4D97-AF65-F5344CB8AC3E}">
        <p14:creationId xmlns:p14="http://schemas.microsoft.com/office/powerpoint/2010/main" val="1185828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6</a:t>
            </a:fld>
            <a:endParaRPr lang="zh-CN" altLang="en-US" dirty="0"/>
          </a:p>
        </p:txBody>
      </p:sp>
    </p:spTree>
    <p:extLst>
      <p:ext uri="{BB962C8B-B14F-4D97-AF65-F5344CB8AC3E}">
        <p14:creationId xmlns:p14="http://schemas.microsoft.com/office/powerpoint/2010/main" val="25527782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7</a:t>
            </a:fld>
            <a:endParaRPr lang="zh-CN" altLang="en-US" dirty="0"/>
          </a:p>
        </p:txBody>
      </p:sp>
    </p:spTree>
    <p:extLst>
      <p:ext uri="{BB962C8B-B14F-4D97-AF65-F5344CB8AC3E}">
        <p14:creationId xmlns:p14="http://schemas.microsoft.com/office/powerpoint/2010/main" val="2046578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11</a:t>
            </a:fld>
            <a:endParaRPr lang="zh-CN" altLang="en-US" dirty="0"/>
          </a:p>
        </p:txBody>
      </p:sp>
    </p:spTree>
    <p:extLst>
      <p:ext uri="{BB962C8B-B14F-4D97-AF65-F5344CB8AC3E}">
        <p14:creationId xmlns:p14="http://schemas.microsoft.com/office/powerpoint/2010/main" val="839705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24</a:t>
            </a:fld>
            <a:endParaRPr lang="zh-CN" altLang="en-US" dirty="0"/>
          </a:p>
        </p:txBody>
      </p:sp>
    </p:spTree>
    <p:extLst>
      <p:ext uri="{BB962C8B-B14F-4D97-AF65-F5344CB8AC3E}">
        <p14:creationId xmlns:p14="http://schemas.microsoft.com/office/powerpoint/2010/main" val="332727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30</a:t>
            </a:fld>
            <a:endParaRPr lang="zh-CN" altLang="en-US" dirty="0"/>
          </a:p>
        </p:txBody>
      </p:sp>
    </p:spTree>
    <p:extLst>
      <p:ext uri="{BB962C8B-B14F-4D97-AF65-F5344CB8AC3E}">
        <p14:creationId xmlns:p14="http://schemas.microsoft.com/office/powerpoint/2010/main" val="11591384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36</a:t>
            </a:fld>
            <a:endParaRPr lang="zh-CN" altLang="en-US" dirty="0"/>
          </a:p>
        </p:txBody>
      </p:sp>
    </p:spTree>
    <p:extLst>
      <p:ext uri="{BB962C8B-B14F-4D97-AF65-F5344CB8AC3E}">
        <p14:creationId xmlns:p14="http://schemas.microsoft.com/office/powerpoint/2010/main" val="19953627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内页样式1-常规">
    <p:spTree>
      <p:nvGrpSpPr>
        <p:cNvPr id="1" name=""/>
        <p:cNvGrpSpPr/>
        <p:nvPr/>
      </p:nvGrpSpPr>
      <p:grpSpPr>
        <a:xfrm>
          <a:off x="0" y="0"/>
          <a:ext cx="0" cy="0"/>
          <a:chOff x="0" y="0"/>
          <a:chExt cx="0" cy="0"/>
        </a:xfrm>
      </p:grpSpPr>
      <p:cxnSp>
        <p:nvCxnSpPr>
          <p:cNvPr id="2" name="直接连接符 1"/>
          <p:cNvCxnSpPr/>
          <p:nvPr userDrawn="1"/>
        </p:nvCxnSpPr>
        <p:spPr>
          <a:xfrm>
            <a:off x="1550089" y="863157"/>
            <a:ext cx="1031862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a:extLst>
              <a:ext uri="{FF2B5EF4-FFF2-40B4-BE49-F238E27FC236}">
                <a16:creationId xmlns:a16="http://schemas.microsoft.com/office/drawing/2014/main" id="{C10D966C-9DD4-4144-A316-29077EB905B4}"/>
              </a:ext>
            </a:extLst>
          </p:cNvPr>
          <p:cNvSpPr/>
          <p:nvPr userDrawn="1"/>
        </p:nvSpPr>
        <p:spPr>
          <a:xfrm>
            <a:off x="318632" y="0"/>
            <a:ext cx="1048735" cy="87312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606550"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sp>
        <p:nvSpPr>
          <p:cNvPr id="25" name="矩形 24">
            <a:extLst>
              <a:ext uri="{FF2B5EF4-FFF2-40B4-BE49-F238E27FC236}">
                <a16:creationId xmlns:a16="http://schemas.microsoft.com/office/drawing/2014/main" id="{C10D966C-9DD4-4144-A316-29077EB905B4}"/>
              </a:ext>
            </a:extLst>
          </p:cNvPr>
          <p:cNvSpPr/>
          <p:nvPr userDrawn="1"/>
        </p:nvSpPr>
        <p:spPr>
          <a:xfrm>
            <a:off x="1378908" y="-1612"/>
            <a:ext cx="167082" cy="87473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837818" y="347339"/>
            <a:ext cx="1969223" cy="432990"/>
          </a:xfrm>
          <a:prstGeom prst="rect">
            <a:avLst/>
          </a:prstGeom>
        </p:spPr>
      </p:pic>
      <p:cxnSp>
        <p:nvCxnSpPr>
          <p:cNvPr id="7" name="直接连接符 6"/>
          <p:cNvCxnSpPr/>
          <p:nvPr userDrawn="1"/>
        </p:nvCxnSpPr>
        <p:spPr>
          <a:xfrm>
            <a:off x="1366474" y="-17822"/>
            <a:ext cx="0" cy="107941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FC313179-E693-5537-9DC1-028EACF87F38}"/>
              </a:ext>
            </a:extLst>
          </p:cNvPr>
          <p:cNvSpPr/>
          <p:nvPr userDrawn="1"/>
        </p:nvSpPr>
        <p:spPr>
          <a:xfrm>
            <a:off x="318631" y="6188075"/>
            <a:ext cx="2147671"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研究背景</a:t>
            </a:r>
          </a:p>
        </p:txBody>
      </p:sp>
      <p:sp>
        <p:nvSpPr>
          <p:cNvPr id="35" name="矩形 34">
            <a:extLst>
              <a:ext uri="{FF2B5EF4-FFF2-40B4-BE49-F238E27FC236}">
                <a16:creationId xmlns:a16="http://schemas.microsoft.com/office/drawing/2014/main" id="{027E52A8-1065-1107-BD95-C6CD9E5CE72F}"/>
              </a:ext>
            </a:extLst>
          </p:cNvPr>
          <p:cNvSpPr/>
          <p:nvPr userDrawn="1"/>
        </p:nvSpPr>
        <p:spPr>
          <a:xfrm>
            <a:off x="2544035"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研究演进</a:t>
            </a:r>
          </a:p>
        </p:txBody>
      </p:sp>
      <p:sp>
        <p:nvSpPr>
          <p:cNvPr id="36" name="矩形 35">
            <a:extLst>
              <a:ext uri="{FF2B5EF4-FFF2-40B4-BE49-F238E27FC236}">
                <a16:creationId xmlns:a16="http://schemas.microsoft.com/office/drawing/2014/main" id="{0F5D88FC-78D9-8A57-A9AE-728752A13968}"/>
              </a:ext>
            </a:extLst>
          </p:cNvPr>
          <p:cNvSpPr/>
          <p:nvPr userDrawn="1"/>
        </p:nvSpPr>
        <p:spPr>
          <a:xfrm>
            <a:off x="4769439"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研究实践</a:t>
            </a:r>
          </a:p>
        </p:txBody>
      </p:sp>
      <p:sp>
        <p:nvSpPr>
          <p:cNvPr id="37" name="矩形 36">
            <a:extLst>
              <a:ext uri="{FF2B5EF4-FFF2-40B4-BE49-F238E27FC236}">
                <a16:creationId xmlns:a16="http://schemas.microsoft.com/office/drawing/2014/main" id="{5977BBDF-4C5D-26B9-9799-1144B82248D5}"/>
              </a:ext>
            </a:extLst>
          </p:cNvPr>
          <p:cNvSpPr/>
          <p:nvPr userDrawn="1"/>
        </p:nvSpPr>
        <p:spPr>
          <a:xfrm>
            <a:off x="6994843"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法律挑战</a:t>
            </a:r>
          </a:p>
        </p:txBody>
      </p:sp>
      <p:sp>
        <p:nvSpPr>
          <p:cNvPr id="38" name="矩形 37">
            <a:extLst>
              <a:ext uri="{FF2B5EF4-FFF2-40B4-BE49-F238E27FC236}">
                <a16:creationId xmlns:a16="http://schemas.microsoft.com/office/drawing/2014/main" id="{BA7F72F3-FA69-8384-9CCE-3201FCC242DD}"/>
              </a:ext>
            </a:extLst>
          </p:cNvPr>
          <p:cNvSpPr/>
          <p:nvPr userDrawn="1"/>
        </p:nvSpPr>
        <p:spPr>
          <a:xfrm>
            <a:off x="9220248" y="6188075"/>
            <a:ext cx="1857436"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总结展望</a:t>
            </a:r>
          </a:p>
        </p:txBody>
      </p:sp>
    </p:spTree>
    <p:extLst>
      <p:ext uri="{BB962C8B-B14F-4D97-AF65-F5344CB8AC3E}">
        <p14:creationId xmlns:p14="http://schemas.microsoft.com/office/powerpoint/2010/main" val="3823551113"/>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内页样式1-常规">
    <p:spTree>
      <p:nvGrpSpPr>
        <p:cNvPr id="1" name=""/>
        <p:cNvGrpSpPr/>
        <p:nvPr/>
      </p:nvGrpSpPr>
      <p:grpSpPr>
        <a:xfrm>
          <a:off x="0" y="0"/>
          <a:ext cx="0" cy="0"/>
          <a:chOff x="0" y="0"/>
          <a:chExt cx="0" cy="0"/>
        </a:xfrm>
      </p:grpSpPr>
      <p:cxnSp>
        <p:nvCxnSpPr>
          <p:cNvPr id="2" name="直接连接符 1"/>
          <p:cNvCxnSpPr/>
          <p:nvPr userDrawn="1"/>
        </p:nvCxnSpPr>
        <p:spPr>
          <a:xfrm>
            <a:off x="1550089" y="863157"/>
            <a:ext cx="1031862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a:extLst>
              <a:ext uri="{FF2B5EF4-FFF2-40B4-BE49-F238E27FC236}">
                <a16:creationId xmlns:a16="http://schemas.microsoft.com/office/drawing/2014/main" id="{C10D966C-9DD4-4144-A316-29077EB905B4}"/>
              </a:ext>
            </a:extLst>
          </p:cNvPr>
          <p:cNvSpPr/>
          <p:nvPr userDrawn="1"/>
        </p:nvSpPr>
        <p:spPr>
          <a:xfrm>
            <a:off x="318632" y="0"/>
            <a:ext cx="1048735" cy="87312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606550"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sp>
        <p:nvSpPr>
          <p:cNvPr id="25" name="矩形 24">
            <a:extLst>
              <a:ext uri="{FF2B5EF4-FFF2-40B4-BE49-F238E27FC236}">
                <a16:creationId xmlns:a16="http://schemas.microsoft.com/office/drawing/2014/main" id="{C10D966C-9DD4-4144-A316-29077EB905B4}"/>
              </a:ext>
            </a:extLst>
          </p:cNvPr>
          <p:cNvSpPr/>
          <p:nvPr userDrawn="1"/>
        </p:nvSpPr>
        <p:spPr>
          <a:xfrm>
            <a:off x="1378908" y="-1612"/>
            <a:ext cx="167082" cy="87473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837818" y="347339"/>
            <a:ext cx="1969223" cy="432990"/>
          </a:xfrm>
          <a:prstGeom prst="rect">
            <a:avLst/>
          </a:prstGeom>
        </p:spPr>
      </p:pic>
      <p:cxnSp>
        <p:nvCxnSpPr>
          <p:cNvPr id="7" name="直接连接符 6"/>
          <p:cNvCxnSpPr/>
          <p:nvPr userDrawn="1"/>
        </p:nvCxnSpPr>
        <p:spPr>
          <a:xfrm>
            <a:off x="1366474" y="-17822"/>
            <a:ext cx="0" cy="107941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FC313179-E693-5537-9DC1-028EACF87F38}"/>
              </a:ext>
            </a:extLst>
          </p:cNvPr>
          <p:cNvSpPr/>
          <p:nvPr userDrawn="1"/>
        </p:nvSpPr>
        <p:spPr>
          <a:xfrm>
            <a:off x="318631" y="6188075"/>
            <a:ext cx="2147671" cy="669925"/>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研究背景</a:t>
            </a:r>
          </a:p>
        </p:txBody>
      </p:sp>
      <p:sp>
        <p:nvSpPr>
          <p:cNvPr id="35" name="矩形 34">
            <a:extLst>
              <a:ext uri="{FF2B5EF4-FFF2-40B4-BE49-F238E27FC236}">
                <a16:creationId xmlns:a16="http://schemas.microsoft.com/office/drawing/2014/main" id="{027E52A8-1065-1107-BD95-C6CD9E5CE72F}"/>
              </a:ext>
            </a:extLst>
          </p:cNvPr>
          <p:cNvSpPr/>
          <p:nvPr userDrawn="1"/>
        </p:nvSpPr>
        <p:spPr>
          <a:xfrm>
            <a:off x="2544035" y="6188075"/>
            <a:ext cx="2147671"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研究演进</a:t>
            </a:r>
          </a:p>
        </p:txBody>
      </p:sp>
      <p:sp>
        <p:nvSpPr>
          <p:cNvPr id="36" name="矩形 35">
            <a:extLst>
              <a:ext uri="{FF2B5EF4-FFF2-40B4-BE49-F238E27FC236}">
                <a16:creationId xmlns:a16="http://schemas.microsoft.com/office/drawing/2014/main" id="{0F5D88FC-78D9-8A57-A9AE-728752A13968}"/>
              </a:ext>
            </a:extLst>
          </p:cNvPr>
          <p:cNvSpPr/>
          <p:nvPr userDrawn="1"/>
        </p:nvSpPr>
        <p:spPr>
          <a:xfrm>
            <a:off x="4769439"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研究实践</a:t>
            </a:r>
          </a:p>
        </p:txBody>
      </p:sp>
      <p:sp>
        <p:nvSpPr>
          <p:cNvPr id="37" name="矩形 36">
            <a:extLst>
              <a:ext uri="{FF2B5EF4-FFF2-40B4-BE49-F238E27FC236}">
                <a16:creationId xmlns:a16="http://schemas.microsoft.com/office/drawing/2014/main" id="{5977BBDF-4C5D-26B9-9799-1144B82248D5}"/>
              </a:ext>
            </a:extLst>
          </p:cNvPr>
          <p:cNvSpPr/>
          <p:nvPr userDrawn="1"/>
        </p:nvSpPr>
        <p:spPr>
          <a:xfrm>
            <a:off x="6994843"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法律挑战</a:t>
            </a:r>
          </a:p>
        </p:txBody>
      </p:sp>
      <p:sp>
        <p:nvSpPr>
          <p:cNvPr id="38" name="矩形 37">
            <a:extLst>
              <a:ext uri="{FF2B5EF4-FFF2-40B4-BE49-F238E27FC236}">
                <a16:creationId xmlns:a16="http://schemas.microsoft.com/office/drawing/2014/main" id="{BA7F72F3-FA69-8384-9CCE-3201FCC242DD}"/>
              </a:ext>
            </a:extLst>
          </p:cNvPr>
          <p:cNvSpPr/>
          <p:nvPr userDrawn="1"/>
        </p:nvSpPr>
        <p:spPr>
          <a:xfrm>
            <a:off x="9220248" y="6188075"/>
            <a:ext cx="1857436"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总结展望</a:t>
            </a:r>
          </a:p>
        </p:txBody>
      </p:sp>
    </p:spTree>
    <p:extLst>
      <p:ext uri="{BB962C8B-B14F-4D97-AF65-F5344CB8AC3E}">
        <p14:creationId xmlns:p14="http://schemas.microsoft.com/office/powerpoint/2010/main" val="1484926025"/>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内页样式1-常规">
    <p:spTree>
      <p:nvGrpSpPr>
        <p:cNvPr id="1" name=""/>
        <p:cNvGrpSpPr/>
        <p:nvPr/>
      </p:nvGrpSpPr>
      <p:grpSpPr>
        <a:xfrm>
          <a:off x="0" y="0"/>
          <a:ext cx="0" cy="0"/>
          <a:chOff x="0" y="0"/>
          <a:chExt cx="0" cy="0"/>
        </a:xfrm>
      </p:grpSpPr>
      <p:cxnSp>
        <p:nvCxnSpPr>
          <p:cNvPr id="2" name="直接连接符 1"/>
          <p:cNvCxnSpPr/>
          <p:nvPr userDrawn="1"/>
        </p:nvCxnSpPr>
        <p:spPr>
          <a:xfrm>
            <a:off x="1550089" y="863157"/>
            <a:ext cx="1031862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a:extLst>
              <a:ext uri="{FF2B5EF4-FFF2-40B4-BE49-F238E27FC236}">
                <a16:creationId xmlns:a16="http://schemas.microsoft.com/office/drawing/2014/main" id="{C10D966C-9DD4-4144-A316-29077EB905B4}"/>
              </a:ext>
            </a:extLst>
          </p:cNvPr>
          <p:cNvSpPr/>
          <p:nvPr userDrawn="1"/>
        </p:nvSpPr>
        <p:spPr>
          <a:xfrm>
            <a:off x="318632" y="0"/>
            <a:ext cx="1048735" cy="87312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606550"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sp>
        <p:nvSpPr>
          <p:cNvPr id="25" name="矩形 24">
            <a:extLst>
              <a:ext uri="{FF2B5EF4-FFF2-40B4-BE49-F238E27FC236}">
                <a16:creationId xmlns:a16="http://schemas.microsoft.com/office/drawing/2014/main" id="{C10D966C-9DD4-4144-A316-29077EB905B4}"/>
              </a:ext>
            </a:extLst>
          </p:cNvPr>
          <p:cNvSpPr/>
          <p:nvPr userDrawn="1"/>
        </p:nvSpPr>
        <p:spPr>
          <a:xfrm>
            <a:off x="1378908" y="-1612"/>
            <a:ext cx="167082" cy="87473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837818" y="347339"/>
            <a:ext cx="1969223" cy="432990"/>
          </a:xfrm>
          <a:prstGeom prst="rect">
            <a:avLst/>
          </a:prstGeom>
        </p:spPr>
      </p:pic>
      <p:cxnSp>
        <p:nvCxnSpPr>
          <p:cNvPr id="7" name="直接连接符 6"/>
          <p:cNvCxnSpPr/>
          <p:nvPr userDrawn="1"/>
        </p:nvCxnSpPr>
        <p:spPr>
          <a:xfrm>
            <a:off x="1366474" y="-17822"/>
            <a:ext cx="0" cy="107941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FC313179-E693-5537-9DC1-028EACF87F38}"/>
              </a:ext>
            </a:extLst>
          </p:cNvPr>
          <p:cNvSpPr/>
          <p:nvPr userDrawn="1"/>
        </p:nvSpPr>
        <p:spPr>
          <a:xfrm>
            <a:off x="318631" y="6188075"/>
            <a:ext cx="2147671" cy="669925"/>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研究背景</a:t>
            </a:r>
          </a:p>
        </p:txBody>
      </p:sp>
      <p:sp>
        <p:nvSpPr>
          <p:cNvPr id="35" name="矩形 34">
            <a:extLst>
              <a:ext uri="{FF2B5EF4-FFF2-40B4-BE49-F238E27FC236}">
                <a16:creationId xmlns:a16="http://schemas.microsoft.com/office/drawing/2014/main" id="{027E52A8-1065-1107-BD95-C6CD9E5CE72F}"/>
              </a:ext>
            </a:extLst>
          </p:cNvPr>
          <p:cNvSpPr/>
          <p:nvPr userDrawn="1"/>
        </p:nvSpPr>
        <p:spPr>
          <a:xfrm>
            <a:off x="2544035"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研究演进</a:t>
            </a:r>
          </a:p>
        </p:txBody>
      </p:sp>
      <p:sp>
        <p:nvSpPr>
          <p:cNvPr id="36" name="矩形 35">
            <a:extLst>
              <a:ext uri="{FF2B5EF4-FFF2-40B4-BE49-F238E27FC236}">
                <a16:creationId xmlns:a16="http://schemas.microsoft.com/office/drawing/2014/main" id="{0F5D88FC-78D9-8A57-A9AE-728752A13968}"/>
              </a:ext>
            </a:extLst>
          </p:cNvPr>
          <p:cNvSpPr/>
          <p:nvPr userDrawn="1"/>
        </p:nvSpPr>
        <p:spPr>
          <a:xfrm>
            <a:off x="4769439" y="6188075"/>
            <a:ext cx="2147671"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研究实践</a:t>
            </a:r>
          </a:p>
        </p:txBody>
      </p:sp>
      <p:sp>
        <p:nvSpPr>
          <p:cNvPr id="37" name="矩形 36">
            <a:extLst>
              <a:ext uri="{FF2B5EF4-FFF2-40B4-BE49-F238E27FC236}">
                <a16:creationId xmlns:a16="http://schemas.microsoft.com/office/drawing/2014/main" id="{5977BBDF-4C5D-26B9-9799-1144B82248D5}"/>
              </a:ext>
            </a:extLst>
          </p:cNvPr>
          <p:cNvSpPr/>
          <p:nvPr userDrawn="1"/>
        </p:nvSpPr>
        <p:spPr>
          <a:xfrm>
            <a:off x="6994843"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法律挑战</a:t>
            </a:r>
          </a:p>
        </p:txBody>
      </p:sp>
      <p:sp>
        <p:nvSpPr>
          <p:cNvPr id="38" name="矩形 37">
            <a:extLst>
              <a:ext uri="{FF2B5EF4-FFF2-40B4-BE49-F238E27FC236}">
                <a16:creationId xmlns:a16="http://schemas.microsoft.com/office/drawing/2014/main" id="{BA7F72F3-FA69-8384-9CCE-3201FCC242DD}"/>
              </a:ext>
            </a:extLst>
          </p:cNvPr>
          <p:cNvSpPr/>
          <p:nvPr userDrawn="1"/>
        </p:nvSpPr>
        <p:spPr>
          <a:xfrm>
            <a:off x="9220248" y="6188075"/>
            <a:ext cx="1857436"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总结展望</a:t>
            </a:r>
          </a:p>
        </p:txBody>
      </p:sp>
    </p:spTree>
    <p:extLst>
      <p:ext uri="{BB962C8B-B14F-4D97-AF65-F5344CB8AC3E}">
        <p14:creationId xmlns:p14="http://schemas.microsoft.com/office/powerpoint/2010/main" val="3536682614"/>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内页样式1-常规">
    <p:spTree>
      <p:nvGrpSpPr>
        <p:cNvPr id="1" name=""/>
        <p:cNvGrpSpPr/>
        <p:nvPr/>
      </p:nvGrpSpPr>
      <p:grpSpPr>
        <a:xfrm>
          <a:off x="0" y="0"/>
          <a:ext cx="0" cy="0"/>
          <a:chOff x="0" y="0"/>
          <a:chExt cx="0" cy="0"/>
        </a:xfrm>
      </p:grpSpPr>
      <p:cxnSp>
        <p:nvCxnSpPr>
          <p:cNvPr id="2" name="直接连接符 1"/>
          <p:cNvCxnSpPr/>
          <p:nvPr userDrawn="1"/>
        </p:nvCxnSpPr>
        <p:spPr>
          <a:xfrm>
            <a:off x="1550089" y="863157"/>
            <a:ext cx="1031862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a:extLst>
              <a:ext uri="{FF2B5EF4-FFF2-40B4-BE49-F238E27FC236}">
                <a16:creationId xmlns:a16="http://schemas.microsoft.com/office/drawing/2014/main" id="{C10D966C-9DD4-4144-A316-29077EB905B4}"/>
              </a:ext>
            </a:extLst>
          </p:cNvPr>
          <p:cNvSpPr/>
          <p:nvPr userDrawn="1"/>
        </p:nvSpPr>
        <p:spPr>
          <a:xfrm>
            <a:off x="318632" y="0"/>
            <a:ext cx="1048735" cy="87312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606550"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sp>
        <p:nvSpPr>
          <p:cNvPr id="25" name="矩形 24">
            <a:extLst>
              <a:ext uri="{FF2B5EF4-FFF2-40B4-BE49-F238E27FC236}">
                <a16:creationId xmlns:a16="http://schemas.microsoft.com/office/drawing/2014/main" id="{C10D966C-9DD4-4144-A316-29077EB905B4}"/>
              </a:ext>
            </a:extLst>
          </p:cNvPr>
          <p:cNvSpPr/>
          <p:nvPr userDrawn="1"/>
        </p:nvSpPr>
        <p:spPr>
          <a:xfrm>
            <a:off x="1378908" y="-1612"/>
            <a:ext cx="167082" cy="87473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837818" y="347339"/>
            <a:ext cx="1969223" cy="432990"/>
          </a:xfrm>
          <a:prstGeom prst="rect">
            <a:avLst/>
          </a:prstGeom>
        </p:spPr>
      </p:pic>
      <p:cxnSp>
        <p:nvCxnSpPr>
          <p:cNvPr id="7" name="直接连接符 6"/>
          <p:cNvCxnSpPr/>
          <p:nvPr userDrawn="1"/>
        </p:nvCxnSpPr>
        <p:spPr>
          <a:xfrm>
            <a:off x="1366474" y="-17822"/>
            <a:ext cx="0" cy="107941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FC313179-E693-5537-9DC1-028EACF87F38}"/>
              </a:ext>
            </a:extLst>
          </p:cNvPr>
          <p:cNvSpPr/>
          <p:nvPr userDrawn="1"/>
        </p:nvSpPr>
        <p:spPr>
          <a:xfrm>
            <a:off x="318631" y="6188075"/>
            <a:ext cx="2147671" cy="669925"/>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研究背景</a:t>
            </a:r>
          </a:p>
        </p:txBody>
      </p:sp>
      <p:sp>
        <p:nvSpPr>
          <p:cNvPr id="35" name="矩形 34">
            <a:extLst>
              <a:ext uri="{FF2B5EF4-FFF2-40B4-BE49-F238E27FC236}">
                <a16:creationId xmlns:a16="http://schemas.microsoft.com/office/drawing/2014/main" id="{027E52A8-1065-1107-BD95-C6CD9E5CE72F}"/>
              </a:ext>
            </a:extLst>
          </p:cNvPr>
          <p:cNvSpPr/>
          <p:nvPr userDrawn="1"/>
        </p:nvSpPr>
        <p:spPr>
          <a:xfrm>
            <a:off x="2544035"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研究演进</a:t>
            </a:r>
          </a:p>
        </p:txBody>
      </p:sp>
      <p:sp>
        <p:nvSpPr>
          <p:cNvPr id="36" name="矩形 35">
            <a:extLst>
              <a:ext uri="{FF2B5EF4-FFF2-40B4-BE49-F238E27FC236}">
                <a16:creationId xmlns:a16="http://schemas.microsoft.com/office/drawing/2014/main" id="{0F5D88FC-78D9-8A57-A9AE-728752A13968}"/>
              </a:ext>
            </a:extLst>
          </p:cNvPr>
          <p:cNvSpPr/>
          <p:nvPr userDrawn="1"/>
        </p:nvSpPr>
        <p:spPr>
          <a:xfrm>
            <a:off x="4769439"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研究实践</a:t>
            </a:r>
          </a:p>
        </p:txBody>
      </p:sp>
      <p:sp>
        <p:nvSpPr>
          <p:cNvPr id="37" name="矩形 36">
            <a:extLst>
              <a:ext uri="{FF2B5EF4-FFF2-40B4-BE49-F238E27FC236}">
                <a16:creationId xmlns:a16="http://schemas.microsoft.com/office/drawing/2014/main" id="{5977BBDF-4C5D-26B9-9799-1144B82248D5}"/>
              </a:ext>
            </a:extLst>
          </p:cNvPr>
          <p:cNvSpPr/>
          <p:nvPr userDrawn="1"/>
        </p:nvSpPr>
        <p:spPr>
          <a:xfrm>
            <a:off x="6994843" y="6188075"/>
            <a:ext cx="2147671"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法律挑战</a:t>
            </a:r>
          </a:p>
        </p:txBody>
      </p:sp>
      <p:sp>
        <p:nvSpPr>
          <p:cNvPr id="38" name="矩形 37">
            <a:extLst>
              <a:ext uri="{FF2B5EF4-FFF2-40B4-BE49-F238E27FC236}">
                <a16:creationId xmlns:a16="http://schemas.microsoft.com/office/drawing/2014/main" id="{BA7F72F3-FA69-8384-9CCE-3201FCC242DD}"/>
              </a:ext>
            </a:extLst>
          </p:cNvPr>
          <p:cNvSpPr/>
          <p:nvPr userDrawn="1"/>
        </p:nvSpPr>
        <p:spPr>
          <a:xfrm>
            <a:off x="9220248" y="6188075"/>
            <a:ext cx="1857436"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总结展望</a:t>
            </a:r>
          </a:p>
        </p:txBody>
      </p:sp>
    </p:spTree>
    <p:extLst>
      <p:ext uri="{BB962C8B-B14F-4D97-AF65-F5344CB8AC3E}">
        <p14:creationId xmlns:p14="http://schemas.microsoft.com/office/powerpoint/2010/main" val="470797833"/>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内页样式1-常规">
    <p:spTree>
      <p:nvGrpSpPr>
        <p:cNvPr id="1" name=""/>
        <p:cNvGrpSpPr/>
        <p:nvPr/>
      </p:nvGrpSpPr>
      <p:grpSpPr>
        <a:xfrm>
          <a:off x="0" y="0"/>
          <a:ext cx="0" cy="0"/>
          <a:chOff x="0" y="0"/>
          <a:chExt cx="0" cy="0"/>
        </a:xfrm>
      </p:grpSpPr>
      <p:cxnSp>
        <p:nvCxnSpPr>
          <p:cNvPr id="2" name="直接连接符 1"/>
          <p:cNvCxnSpPr/>
          <p:nvPr userDrawn="1"/>
        </p:nvCxnSpPr>
        <p:spPr>
          <a:xfrm>
            <a:off x="1550089" y="863157"/>
            <a:ext cx="1031862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a:extLst>
              <a:ext uri="{FF2B5EF4-FFF2-40B4-BE49-F238E27FC236}">
                <a16:creationId xmlns:a16="http://schemas.microsoft.com/office/drawing/2014/main" id="{C10D966C-9DD4-4144-A316-29077EB905B4}"/>
              </a:ext>
            </a:extLst>
          </p:cNvPr>
          <p:cNvSpPr/>
          <p:nvPr userDrawn="1"/>
        </p:nvSpPr>
        <p:spPr>
          <a:xfrm>
            <a:off x="318632" y="0"/>
            <a:ext cx="1048735" cy="87312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606550"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sp>
        <p:nvSpPr>
          <p:cNvPr id="25" name="矩形 24">
            <a:extLst>
              <a:ext uri="{FF2B5EF4-FFF2-40B4-BE49-F238E27FC236}">
                <a16:creationId xmlns:a16="http://schemas.microsoft.com/office/drawing/2014/main" id="{C10D966C-9DD4-4144-A316-29077EB905B4}"/>
              </a:ext>
            </a:extLst>
          </p:cNvPr>
          <p:cNvSpPr/>
          <p:nvPr userDrawn="1"/>
        </p:nvSpPr>
        <p:spPr>
          <a:xfrm>
            <a:off x="1378908" y="-1612"/>
            <a:ext cx="167082" cy="87473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837818" y="347339"/>
            <a:ext cx="1969223" cy="432990"/>
          </a:xfrm>
          <a:prstGeom prst="rect">
            <a:avLst/>
          </a:prstGeom>
        </p:spPr>
      </p:pic>
      <p:cxnSp>
        <p:nvCxnSpPr>
          <p:cNvPr id="7" name="直接连接符 6"/>
          <p:cNvCxnSpPr/>
          <p:nvPr userDrawn="1"/>
        </p:nvCxnSpPr>
        <p:spPr>
          <a:xfrm>
            <a:off x="1366474" y="-17822"/>
            <a:ext cx="0" cy="107941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FC313179-E693-5537-9DC1-028EACF87F38}"/>
              </a:ext>
            </a:extLst>
          </p:cNvPr>
          <p:cNvSpPr/>
          <p:nvPr userDrawn="1"/>
        </p:nvSpPr>
        <p:spPr>
          <a:xfrm>
            <a:off x="318631" y="6188075"/>
            <a:ext cx="2147671" cy="669925"/>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研究背景</a:t>
            </a:r>
          </a:p>
        </p:txBody>
      </p:sp>
      <p:sp>
        <p:nvSpPr>
          <p:cNvPr id="35" name="矩形 34">
            <a:extLst>
              <a:ext uri="{FF2B5EF4-FFF2-40B4-BE49-F238E27FC236}">
                <a16:creationId xmlns:a16="http://schemas.microsoft.com/office/drawing/2014/main" id="{027E52A8-1065-1107-BD95-C6CD9E5CE72F}"/>
              </a:ext>
            </a:extLst>
          </p:cNvPr>
          <p:cNvSpPr/>
          <p:nvPr userDrawn="1"/>
        </p:nvSpPr>
        <p:spPr>
          <a:xfrm>
            <a:off x="2544035"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研究演进</a:t>
            </a:r>
          </a:p>
        </p:txBody>
      </p:sp>
      <p:sp>
        <p:nvSpPr>
          <p:cNvPr id="36" name="矩形 35">
            <a:extLst>
              <a:ext uri="{FF2B5EF4-FFF2-40B4-BE49-F238E27FC236}">
                <a16:creationId xmlns:a16="http://schemas.microsoft.com/office/drawing/2014/main" id="{0F5D88FC-78D9-8A57-A9AE-728752A13968}"/>
              </a:ext>
            </a:extLst>
          </p:cNvPr>
          <p:cNvSpPr/>
          <p:nvPr userDrawn="1"/>
        </p:nvSpPr>
        <p:spPr>
          <a:xfrm>
            <a:off x="4769439"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研究实践</a:t>
            </a:r>
          </a:p>
        </p:txBody>
      </p:sp>
      <p:sp>
        <p:nvSpPr>
          <p:cNvPr id="37" name="矩形 36">
            <a:extLst>
              <a:ext uri="{FF2B5EF4-FFF2-40B4-BE49-F238E27FC236}">
                <a16:creationId xmlns:a16="http://schemas.microsoft.com/office/drawing/2014/main" id="{5977BBDF-4C5D-26B9-9799-1144B82248D5}"/>
              </a:ext>
            </a:extLst>
          </p:cNvPr>
          <p:cNvSpPr/>
          <p:nvPr userDrawn="1"/>
        </p:nvSpPr>
        <p:spPr>
          <a:xfrm>
            <a:off x="6994843" y="6188075"/>
            <a:ext cx="2147671"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法律挑战</a:t>
            </a:r>
          </a:p>
        </p:txBody>
      </p:sp>
      <p:sp>
        <p:nvSpPr>
          <p:cNvPr id="38" name="矩形 37">
            <a:extLst>
              <a:ext uri="{FF2B5EF4-FFF2-40B4-BE49-F238E27FC236}">
                <a16:creationId xmlns:a16="http://schemas.microsoft.com/office/drawing/2014/main" id="{BA7F72F3-FA69-8384-9CCE-3201FCC242DD}"/>
              </a:ext>
            </a:extLst>
          </p:cNvPr>
          <p:cNvSpPr/>
          <p:nvPr userDrawn="1"/>
        </p:nvSpPr>
        <p:spPr>
          <a:xfrm>
            <a:off x="9220248" y="6188075"/>
            <a:ext cx="185743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400" b="1" dirty="0">
                <a:latin typeface="微软雅黑" panose="020B0503020204020204" pitchFamily="34" charset="-122"/>
                <a:ea typeface="微软雅黑" panose="020B0503020204020204" pitchFamily="34" charset="-122"/>
              </a:rPr>
              <a:t>总结展望</a:t>
            </a:r>
          </a:p>
        </p:txBody>
      </p:sp>
    </p:spTree>
    <p:extLst>
      <p:ext uri="{BB962C8B-B14F-4D97-AF65-F5344CB8AC3E}">
        <p14:creationId xmlns:p14="http://schemas.microsoft.com/office/powerpoint/2010/main" val="3947658953"/>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目录样式2-1">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FA990DE4-C4C1-B183-18CB-DF585F4F23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 y="-2908"/>
            <a:ext cx="12190476" cy="2298413"/>
          </a:xfrm>
          <a:prstGeom prst="rect">
            <a:avLst/>
          </a:prstGeom>
        </p:spPr>
      </p:pic>
      <p:sp>
        <p:nvSpPr>
          <p:cNvPr id="5" name="矩形 4">
            <a:extLst>
              <a:ext uri="{FF2B5EF4-FFF2-40B4-BE49-F238E27FC236}">
                <a16:creationId xmlns:a16="http://schemas.microsoft.com/office/drawing/2014/main" id="{41C37BF7-CAE8-4F93-8BE5-229FC17201DA}"/>
              </a:ext>
            </a:extLst>
          </p:cNvPr>
          <p:cNvSpPr/>
          <p:nvPr userDrawn="1"/>
        </p:nvSpPr>
        <p:spPr>
          <a:xfrm>
            <a:off x="0" y="2289050"/>
            <a:ext cx="12192001" cy="19685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0" name="矩形 9">
            <a:extLst>
              <a:ext uri="{FF2B5EF4-FFF2-40B4-BE49-F238E27FC236}">
                <a16:creationId xmlns:a16="http://schemas.microsoft.com/office/drawing/2014/main" id="{41C37BF7-CAE8-4F93-8BE5-229FC17201DA}"/>
              </a:ext>
            </a:extLst>
          </p:cNvPr>
          <p:cNvSpPr/>
          <p:nvPr userDrawn="1"/>
        </p:nvSpPr>
        <p:spPr>
          <a:xfrm>
            <a:off x="0" y="0"/>
            <a:ext cx="12192001" cy="22968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cxnSp>
        <p:nvCxnSpPr>
          <p:cNvPr id="4" name="直接连接符 3"/>
          <p:cNvCxnSpPr/>
          <p:nvPr userDrawn="1"/>
        </p:nvCxnSpPr>
        <p:spPr>
          <a:xfrm>
            <a:off x="-81481" y="2289050"/>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836669"/>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封面样式2-首页3">
    <p:spTree>
      <p:nvGrpSpPr>
        <p:cNvPr id="1" name=""/>
        <p:cNvGrpSpPr/>
        <p:nvPr/>
      </p:nvGrpSpPr>
      <p:grpSpPr>
        <a:xfrm>
          <a:off x="0" y="0"/>
          <a:ext cx="0" cy="0"/>
          <a:chOff x="0" y="0"/>
          <a:chExt cx="0" cy="0"/>
        </a:xfrm>
      </p:grpSpPr>
      <p:sp>
        <p:nvSpPr>
          <p:cNvPr id="33" name="PA-矩形 7">
            <a:extLst>
              <a:ext uri="{FF2B5EF4-FFF2-40B4-BE49-F238E27FC236}">
                <a16:creationId xmlns:a16="http://schemas.microsoft.com/office/drawing/2014/main" id="{F617AE56-2DFD-4B3C-9381-5F4B6AA7F4D0}"/>
              </a:ext>
            </a:extLst>
          </p:cNvPr>
          <p:cNvSpPr/>
          <p:nvPr userDrawn="1">
            <p:custDataLst>
              <p:tags r:id="rId1"/>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19" name="任意多边形: 形状 118">
            <a:extLst>
              <a:ext uri="{FF2B5EF4-FFF2-40B4-BE49-F238E27FC236}">
                <a16:creationId xmlns:a16="http://schemas.microsoft.com/office/drawing/2014/main" id="{2598B5BD-9CE3-4414-BCF1-860652297EE0}"/>
              </a:ext>
            </a:extLst>
          </p:cNvPr>
          <p:cNvSpPr/>
          <p:nvPr userDrawn="1"/>
        </p:nvSpPr>
        <p:spPr>
          <a:xfrm rot="1916941">
            <a:off x="-628945" y="-604401"/>
            <a:ext cx="12918999" cy="10347422"/>
          </a:xfrm>
          <a:custGeom>
            <a:avLst/>
            <a:gdLst>
              <a:gd name="connsiteX0" fmla="*/ 3910821 w 12918999"/>
              <a:gd name="connsiteY0" fmla="*/ 3392979 h 10347422"/>
              <a:gd name="connsiteX1" fmla="*/ 10262073 w 12918999"/>
              <a:gd name="connsiteY1" fmla="*/ 135295 h 10347422"/>
              <a:gd name="connsiteX2" fmla="*/ 10593809 w 12918999"/>
              <a:gd name="connsiteY2" fmla="*/ 0 h 10347422"/>
              <a:gd name="connsiteX3" fmla="*/ 12918999 w 12918999"/>
              <a:gd name="connsiteY3" fmla="*/ 3728462 h 10347422"/>
              <a:gd name="connsiteX4" fmla="*/ 11966464 w 12918999"/>
              <a:gd name="connsiteY4" fmla="*/ 4224159 h 10347422"/>
              <a:gd name="connsiteX5" fmla="*/ 3050273 w 12918999"/>
              <a:gd name="connsiteY5" fmla="*/ 10050202 h 10347422"/>
              <a:gd name="connsiteX6" fmla="*/ 2678241 w 12918999"/>
              <a:gd name="connsiteY6" fmla="*/ 10347422 h 10347422"/>
              <a:gd name="connsiteX7" fmla="*/ 0 w 12918999"/>
              <a:gd name="connsiteY7" fmla="*/ 6052840 h 10347422"/>
              <a:gd name="connsiteX8" fmla="*/ 4301 w 12918999"/>
              <a:gd name="connsiteY8" fmla="*/ 6049545 h 10347422"/>
              <a:gd name="connsiteX9" fmla="*/ 3049697 w 12918999"/>
              <a:gd name="connsiteY9" fmla="*/ 3931365 h 10347422"/>
              <a:gd name="connsiteX10" fmla="*/ 3910821 w 12918999"/>
              <a:gd name="connsiteY10" fmla="*/ 3392979 h 10347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18999" h="10347422">
                <a:moveTo>
                  <a:pt x="3910821" y="3392979"/>
                </a:moveTo>
                <a:cubicBezTo>
                  <a:pt x="5934272" y="2157348"/>
                  <a:pt x="8056184" y="1066634"/>
                  <a:pt x="10262073" y="135295"/>
                </a:cubicBezTo>
                <a:lnTo>
                  <a:pt x="10593809" y="0"/>
                </a:lnTo>
                <a:lnTo>
                  <a:pt x="12918999" y="3728462"/>
                </a:lnTo>
                <a:lnTo>
                  <a:pt x="11966464" y="4224159"/>
                </a:lnTo>
                <a:cubicBezTo>
                  <a:pt x="8816355" y="5904658"/>
                  <a:pt x="5833798" y="7857148"/>
                  <a:pt x="3050273" y="10050202"/>
                </a:cubicBezTo>
                <a:lnTo>
                  <a:pt x="2678241" y="10347422"/>
                </a:lnTo>
                <a:lnTo>
                  <a:pt x="0" y="6052840"/>
                </a:lnTo>
                <a:lnTo>
                  <a:pt x="4301" y="6049545"/>
                </a:lnTo>
                <a:cubicBezTo>
                  <a:pt x="990558" y="5305797"/>
                  <a:pt x="2006380" y="4599047"/>
                  <a:pt x="3049697" y="3931365"/>
                </a:cubicBezTo>
                <a:cubicBezTo>
                  <a:pt x="3334701" y="3748973"/>
                  <a:pt x="3621756" y="3569497"/>
                  <a:pt x="3910821" y="3392979"/>
                </a:cubicBezTo>
                <a:close/>
              </a:path>
            </a:pathLst>
          </a:custGeom>
          <a:gradFill>
            <a:gsLst>
              <a:gs pos="0">
                <a:schemeClr val="bg1">
                  <a:alpha val="0"/>
                </a:schemeClr>
              </a:gs>
              <a:gs pos="100000">
                <a:schemeClr val="accent2">
                  <a:alpha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06" name="任意多边形: 形状 105">
            <a:extLst>
              <a:ext uri="{FF2B5EF4-FFF2-40B4-BE49-F238E27FC236}">
                <a16:creationId xmlns:a16="http://schemas.microsoft.com/office/drawing/2014/main" id="{71EDBCA9-8B80-4A76-9586-83EE76079DF6}"/>
              </a:ext>
            </a:extLst>
          </p:cNvPr>
          <p:cNvSpPr/>
          <p:nvPr userDrawn="1"/>
        </p:nvSpPr>
        <p:spPr>
          <a:xfrm rot="2885786">
            <a:off x="933153" y="-3456400"/>
            <a:ext cx="10843749" cy="12155155"/>
          </a:xfrm>
          <a:custGeom>
            <a:avLst/>
            <a:gdLst>
              <a:gd name="connsiteX0" fmla="*/ 6051751 w 10843749"/>
              <a:gd name="connsiteY0" fmla="*/ 1433305 h 12155155"/>
              <a:gd name="connsiteX1" fmla="*/ 6837805 w 10843749"/>
              <a:gd name="connsiteY1" fmla="*/ 587393 h 12155155"/>
              <a:gd name="connsiteX2" fmla="*/ 7410328 w 10843749"/>
              <a:gd name="connsiteY2" fmla="*/ 0 h 12155155"/>
              <a:gd name="connsiteX3" fmla="*/ 10843749 w 10843749"/>
              <a:gd name="connsiteY3" fmla="*/ 3081016 h 12155155"/>
              <a:gd name="connsiteX4" fmla="*/ 2700969 w 10843749"/>
              <a:gd name="connsiteY4" fmla="*/ 12155155 h 12155155"/>
              <a:gd name="connsiteX5" fmla="*/ 0 w 10843749"/>
              <a:gd name="connsiteY5" fmla="*/ 9731411 h 12155155"/>
              <a:gd name="connsiteX6" fmla="*/ 261077 w 10843749"/>
              <a:gd name="connsiteY6" fmla="*/ 9278934 h 12155155"/>
              <a:gd name="connsiteX7" fmla="*/ 6051751 w 10843749"/>
              <a:gd name="connsiteY7" fmla="*/ 1433305 h 1215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43749" h="12155155">
                <a:moveTo>
                  <a:pt x="6051751" y="1433305"/>
                </a:moveTo>
                <a:cubicBezTo>
                  <a:pt x="6310424" y="1148193"/>
                  <a:pt x="6572461" y="866201"/>
                  <a:pt x="6837805" y="587393"/>
                </a:cubicBezTo>
                <a:lnTo>
                  <a:pt x="7410328" y="0"/>
                </a:lnTo>
                <a:lnTo>
                  <a:pt x="10843749" y="3081016"/>
                </a:lnTo>
                <a:lnTo>
                  <a:pt x="2700969" y="12155155"/>
                </a:lnTo>
                <a:lnTo>
                  <a:pt x="0" y="9731411"/>
                </a:lnTo>
                <a:lnTo>
                  <a:pt x="261077" y="9278934"/>
                </a:lnTo>
                <a:cubicBezTo>
                  <a:pt x="1926385" y="6466781"/>
                  <a:pt x="3869211" y="3838947"/>
                  <a:pt x="6051751" y="1433305"/>
                </a:cubicBezTo>
                <a:close/>
              </a:path>
            </a:pathLst>
          </a:custGeom>
          <a:gradFill>
            <a:gsLst>
              <a:gs pos="0">
                <a:schemeClr val="bg1">
                  <a:alpha val="0"/>
                </a:schemeClr>
              </a:gs>
              <a:gs pos="100000">
                <a:schemeClr val="accent2">
                  <a:alpha val="1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8" name="任意多边形: 形状 117">
            <a:extLst>
              <a:ext uri="{FF2B5EF4-FFF2-40B4-BE49-F238E27FC236}">
                <a16:creationId xmlns:a16="http://schemas.microsoft.com/office/drawing/2014/main" id="{D3BDC8EB-D763-47E3-A6AE-FBF19E39A979}"/>
              </a:ext>
            </a:extLst>
          </p:cNvPr>
          <p:cNvSpPr/>
          <p:nvPr userDrawn="1"/>
        </p:nvSpPr>
        <p:spPr>
          <a:xfrm rot="1846855">
            <a:off x="-334550" y="-470823"/>
            <a:ext cx="12650822" cy="11532482"/>
          </a:xfrm>
          <a:custGeom>
            <a:avLst/>
            <a:gdLst>
              <a:gd name="connsiteX0" fmla="*/ 7956679 w 12650822"/>
              <a:gd name="connsiteY0" fmla="*/ 1195248 h 11532482"/>
              <a:gd name="connsiteX1" fmla="*/ 9978822 w 12650822"/>
              <a:gd name="connsiteY1" fmla="*/ 62012 h 11532482"/>
              <a:gd name="connsiteX2" fmla="*/ 10098991 w 12650822"/>
              <a:gd name="connsiteY2" fmla="*/ 0 h 11532482"/>
              <a:gd name="connsiteX3" fmla="*/ 12650822 w 12650822"/>
              <a:gd name="connsiteY3" fmla="*/ 4283979 h 11532482"/>
              <a:gd name="connsiteX4" fmla="*/ 12245569 w 12650822"/>
              <a:gd name="connsiteY4" fmla="*/ 4531370 h 11532482"/>
              <a:gd name="connsiteX5" fmla="*/ 3166697 w 12650822"/>
              <a:gd name="connsiteY5" fmla="*/ 11321300 h 11532482"/>
              <a:gd name="connsiteX6" fmla="*/ 2933905 w 12650822"/>
              <a:gd name="connsiteY6" fmla="*/ 11532482 h 11532482"/>
              <a:gd name="connsiteX7" fmla="*/ 1718627 w 12650822"/>
              <a:gd name="connsiteY7" fmla="*/ 9865697 h 11532482"/>
              <a:gd name="connsiteX8" fmla="*/ 0 w 12650822"/>
              <a:gd name="connsiteY8" fmla="*/ 6980488 h 11532482"/>
              <a:gd name="connsiteX9" fmla="*/ 22022 w 12650822"/>
              <a:gd name="connsiteY9" fmla="*/ 6960742 h 11532482"/>
              <a:gd name="connsiteX10" fmla="*/ 4718407 w 12650822"/>
              <a:gd name="connsiteY10" fmla="*/ 3273000 h 11532482"/>
              <a:gd name="connsiteX11" fmla="*/ 7956679 w 12650822"/>
              <a:gd name="connsiteY11" fmla="*/ 1195248 h 11532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0822" h="11532482">
                <a:moveTo>
                  <a:pt x="7956679" y="1195248"/>
                </a:moveTo>
                <a:cubicBezTo>
                  <a:pt x="8621077" y="803084"/>
                  <a:pt x="9295272" y="425195"/>
                  <a:pt x="9978822" y="62012"/>
                </a:cubicBezTo>
                <a:lnTo>
                  <a:pt x="10098991" y="0"/>
                </a:lnTo>
                <a:lnTo>
                  <a:pt x="12650822" y="4283979"/>
                </a:lnTo>
                <a:lnTo>
                  <a:pt x="12245569" y="4531370"/>
                </a:lnTo>
                <a:cubicBezTo>
                  <a:pt x="9012618" y="6531229"/>
                  <a:pt x="5974903" y="8805712"/>
                  <a:pt x="3166697" y="11321300"/>
                </a:cubicBezTo>
                <a:lnTo>
                  <a:pt x="2933905" y="11532482"/>
                </a:lnTo>
                <a:lnTo>
                  <a:pt x="1718627" y="9865697"/>
                </a:lnTo>
                <a:lnTo>
                  <a:pt x="0" y="6980488"/>
                </a:lnTo>
                <a:lnTo>
                  <a:pt x="22022" y="6960742"/>
                </a:lnTo>
                <a:cubicBezTo>
                  <a:pt x="1511041" y="5644986"/>
                  <a:pt x="3079104" y="4413194"/>
                  <a:pt x="4718407" y="3273000"/>
                </a:cubicBezTo>
                <a:cubicBezTo>
                  <a:pt x="5769244" y="2542106"/>
                  <a:pt x="6849352" y="1848853"/>
                  <a:pt x="7956679" y="1195248"/>
                </a:cubicBezTo>
                <a:close/>
              </a:path>
            </a:pathLst>
          </a:custGeom>
          <a:gradFill>
            <a:gsLst>
              <a:gs pos="0">
                <a:schemeClr val="bg1">
                  <a:alpha val="3000"/>
                </a:schemeClr>
              </a:gs>
              <a:gs pos="100000">
                <a:schemeClr val="accent2">
                  <a:alpha val="1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49" name="任意多边形: 形状 83">
            <a:extLst>
              <a:ext uri="{FF2B5EF4-FFF2-40B4-BE49-F238E27FC236}">
                <a16:creationId xmlns:a16="http://schemas.microsoft.com/office/drawing/2014/main" id="{BF5A8484-2D5B-4F59-A3A8-5B9369A9154A}"/>
              </a:ext>
            </a:extLst>
          </p:cNvPr>
          <p:cNvSpPr/>
          <p:nvPr userDrawn="1"/>
        </p:nvSpPr>
        <p:spPr>
          <a:xfrm>
            <a:off x="-1" y="2998308"/>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endParaRPr>
          </a:p>
        </p:txBody>
      </p:sp>
      <p:sp>
        <p:nvSpPr>
          <p:cNvPr id="50" name="任意多边形: 形状 83">
            <a:extLst>
              <a:ext uri="{FF2B5EF4-FFF2-40B4-BE49-F238E27FC236}">
                <a16:creationId xmlns:a16="http://schemas.microsoft.com/office/drawing/2014/main" id="{BF5A8484-2D5B-4F59-A3A8-5B9369A9154A}"/>
              </a:ext>
            </a:extLst>
          </p:cNvPr>
          <p:cNvSpPr/>
          <p:nvPr userDrawn="1"/>
        </p:nvSpPr>
        <p:spPr>
          <a:xfrm>
            <a:off x="-2" y="3019587"/>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endParaRPr>
          </a:p>
        </p:txBody>
      </p:sp>
      <p:sp>
        <p:nvSpPr>
          <p:cNvPr id="102" name="任意多边形: 形状 101">
            <a:extLst>
              <a:ext uri="{FF2B5EF4-FFF2-40B4-BE49-F238E27FC236}">
                <a16:creationId xmlns:a16="http://schemas.microsoft.com/office/drawing/2014/main" id="{0EDC3667-87B7-4232-9F74-2F0E9CE7574F}"/>
              </a:ext>
            </a:extLst>
          </p:cNvPr>
          <p:cNvSpPr/>
          <p:nvPr userDrawn="1"/>
        </p:nvSpPr>
        <p:spPr>
          <a:xfrm rot="2676034">
            <a:off x="-1681418" y="5021332"/>
            <a:ext cx="3362838" cy="3410056"/>
          </a:xfrm>
          <a:custGeom>
            <a:avLst/>
            <a:gdLst>
              <a:gd name="connsiteX0" fmla="*/ 0 w 3362838"/>
              <a:gd name="connsiteY0" fmla="*/ 0 h 3410056"/>
              <a:gd name="connsiteX1" fmla="*/ 3362838 w 3362838"/>
              <a:gd name="connsiteY1" fmla="*/ 3410056 h 3410056"/>
              <a:gd name="connsiteX2" fmla="*/ 3362837 w 3362838"/>
              <a:gd name="connsiteY2" fmla="*/ 3410056 h 3410056"/>
              <a:gd name="connsiteX3" fmla="*/ 0 w 3362838"/>
              <a:gd name="connsiteY3" fmla="*/ 1 h 3410056"/>
            </a:gdLst>
            <a:ahLst/>
            <a:cxnLst>
              <a:cxn ang="0">
                <a:pos x="connsiteX0" y="connsiteY0"/>
              </a:cxn>
              <a:cxn ang="0">
                <a:pos x="connsiteX1" y="connsiteY1"/>
              </a:cxn>
              <a:cxn ang="0">
                <a:pos x="connsiteX2" y="connsiteY2"/>
              </a:cxn>
              <a:cxn ang="0">
                <a:pos x="connsiteX3" y="connsiteY3"/>
              </a:cxn>
            </a:cxnLst>
            <a:rect l="l" t="t" r="r" b="b"/>
            <a:pathLst>
              <a:path w="3362838" h="3410056">
                <a:moveTo>
                  <a:pt x="0" y="0"/>
                </a:moveTo>
                <a:lnTo>
                  <a:pt x="3362838" y="3410056"/>
                </a:lnTo>
                <a:lnTo>
                  <a:pt x="3362837" y="3410056"/>
                </a:lnTo>
                <a:lnTo>
                  <a:pt x="0" y="1"/>
                </a:lnTo>
                <a:close/>
              </a:path>
            </a:pathLst>
          </a:custGeom>
          <a:gradFill>
            <a:gsLst>
              <a:gs pos="0">
                <a:schemeClr val="bg1">
                  <a:alpha val="0"/>
                </a:schemeClr>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4" name="任意多边形: 形状 83">
            <a:extLst>
              <a:ext uri="{FF2B5EF4-FFF2-40B4-BE49-F238E27FC236}">
                <a16:creationId xmlns:a16="http://schemas.microsoft.com/office/drawing/2014/main" id="{BF5A8484-2D5B-4F59-A3A8-5B9369A9154A}"/>
              </a:ext>
            </a:extLst>
          </p:cNvPr>
          <p:cNvSpPr/>
          <p:nvPr userDrawn="1"/>
        </p:nvSpPr>
        <p:spPr>
          <a:xfrm>
            <a:off x="1" y="3201986"/>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endParaRPr>
          </a:p>
        </p:txBody>
      </p:sp>
      <p:sp>
        <p:nvSpPr>
          <p:cNvPr id="48" name="标题 47">
            <a:extLst>
              <a:ext uri="{FF2B5EF4-FFF2-40B4-BE49-F238E27FC236}">
                <a16:creationId xmlns:a16="http://schemas.microsoft.com/office/drawing/2014/main" id="{253B7C5E-3F08-4EBF-9056-30949C85AEF8}"/>
              </a:ext>
            </a:extLst>
          </p:cNvPr>
          <p:cNvSpPr>
            <a:spLocks noGrp="1"/>
          </p:cNvSpPr>
          <p:nvPr userDrawn="1">
            <p:ph type="title" hasCustomPrompt="1"/>
          </p:nvPr>
        </p:nvSpPr>
        <p:spPr>
          <a:xfrm>
            <a:off x="515938" y="3758091"/>
            <a:ext cx="11160124" cy="1323439"/>
          </a:xfrm>
          <a:prstGeom prst="rect">
            <a:avLst/>
          </a:prstGeom>
          <a:noFill/>
        </p:spPr>
        <p:txBody>
          <a:bodyPr wrap="square" lIns="0" rtlCol="0">
            <a:spAutoFit/>
          </a:bodyPr>
          <a:lstStyle>
            <a:lvl1pPr algn="ctr">
              <a:lnSpc>
                <a:spcPct val="100000"/>
              </a:lnSpc>
              <a:defRPr lang="zh-CN" altLang="en-US" sz="4000" b="1" spc="100" dirty="0">
                <a:solidFill>
                  <a:schemeClr val="tx1"/>
                </a:solidFill>
                <a:latin typeface="+mn-ea"/>
                <a:ea typeface="+mn-ea"/>
                <a:cs typeface="+mn-ea"/>
              </a:defRPr>
            </a:lvl1pPr>
          </a:lstStyle>
          <a:p>
            <a:pPr marL="0" lvl="0"/>
            <a:r>
              <a:rPr lang="zh-CN" altLang="en-US" dirty="0"/>
              <a:t>北京理工大学</a:t>
            </a:r>
            <a:br>
              <a:rPr lang="zh-CN" altLang="en-US" dirty="0"/>
            </a:br>
            <a:r>
              <a:rPr lang="zh-CN" altLang="en-US" dirty="0"/>
              <a:t>毕业设计论文答辩模板</a:t>
            </a:r>
          </a:p>
        </p:txBody>
      </p:sp>
      <p:sp>
        <p:nvSpPr>
          <p:cNvPr id="38" name="文本占位符 53">
            <a:extLst>
              <a:ext uri="{FF2B5EF4-FFF2-40B4-BE49-F238E27FC236}">
                <a16:creationId xmlns:a16="http://schemas.microsoft.com/office/drawing/2014/main" id="{6465F7BF-7316-4A2A-9ECF-AB9E637FFCF4}"/>
              </a:ext>
            </a:extLst>
          </p:cNvPr>
          <p:cNvSpPr>
            <a:spLocks noGrp="1"/>
          </p:cNvSpPr>
          <p:nvPr userDrawn="1">
            <p:ph type="body" sz="quarter" idx="16" hasCustomPrompt="1"/>
          </p:nvPr>
        </p:nvSpPr>
        <p:spPr>
          <a:xfrm>
            <a:off x="2141362" y="5528219"/>
            <a:ext cx="7909277" cy="372410"/>
          </a:xfrm>
          <a:prstGeom prst="rect">
            <a:avLst/>
          </a:prstGeom>
          <a:noFill/>
        </p:spPr>
        <p:txBody>
          <a:bodyPr wrap="square" lIns="0" rtlCol="0" anchor="ctr" anchorCtr="0">
            <a:spAutoFit/>
          </a:bodyPr>
          <a:lstStyle>
            <a:lvl1pPr marL="0" indent="0" algn="ctr">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答辩人：北小理　　　导　师： 京小工　　　时　间：</a:t>
            </a:r>
            <a:r>
              <a:rPr lang="en-US" altLang="zh-CN" dirty="0"/>
              <a:t>XXX</a:t>
            </a:r>
            <a:endParaRPr lang="zh-CN" altLang="en-US" dirty="0"/>
          </a:p>
        </p:txBody>
      </p:sp>
      <p:cxnSp>
        <p:nvCxnSpPr>
          <p:cNvPr id="18" name="直接连接符 17">
            <a:extLst>
              <a:ext uri="{FF2B5EF4-FFF2-40B4-BE49-F238E27FC236}">
                <a16:creationId xmlns:a16="http://schemas.microsoft.com/office/drawing/2014/main" id="{598AF966-7C79-45DC-9C70-AB081DBECE7D}"/>
              </a:ext>
            </a:extLst>
          </p:cNvPr>
          <p:cNvCxnSpPr>
            <a:cxnSpLocks/>
          </p:cNvCxnSpPr>
          <p:nvPr userDrawn="1"/>
        </p:nvCxnSpPr>
        <p:spPr>
          <a:xfrm>
            <a:off x="2108522" y="5295418"/>
            <a:ext cx="797495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866200" y="944838"/>
            <a:ext cx="4510874" cy="1262604"/>
          </a:xfrm>
          <a:prstGeom prst="rect">
            <a:avLst/>
          </a:prstGeom>
        </p:spPr>
      </p:pic>
      <p:sp>
        <p:nvSpPr>
          <p:cNvPr id="51" name="文本框 50"/>
          <p:cNvSpPr txBox="1"/>
          <p:nvPr userDrawn="1"/>
        </p:nvSpPr>
        <p:spPr>
          <a:xfrm>
            <a:off x="150844" y="6088688"/>
            <a:ext cx="2156520" cy="617431"/>
          </a:xfrm>
          <a:prstGeom prst="rect">
            <a:avLst/>
          </a:prstGeom>
          <a:noFill/>
          <a:ln>
            <a:noFill/>
          </a:ln>
        </p:spPr>
        <p:txBody>
          <a:bodyPr wrap="square" lIns="180000" tIns="180000" rIns="180000" bIns="180000" rtlCol="0">
            <a:spAutoFit/>
          </a:bodyPr>
          <a:lstStyle/>
          <a:p>
            <a:pPr marL="0" marR="0" lvl="0" indent="0" algn="l" defTabSz="914400" rtl="0" eaLnBrk="0" fontAlgn="base" latinLnBrk="0" hangingPunct="0">
              <a:lnSpc>
                <a:spcPct val="130000"/>
              </a:lnSpc>
              <a:spcBef>
                <a:spcPct val="0"/>
              </a:spcBef>
              <a:spcAft>
                <a:spcPct val="0"/>
              </a:spcAft>
              <a:buClrTx/>
              <a:buSzTx/>
              <a:buFontTx/>
              <a:buNone/>
              <a:tabLst/>
              <a:defRPr/>
            </a:pPr>
            <a:r>
              <a:rPr kumimoji="0" lang="en-US" altLang="zh-CN" sz="1400" b="1" i="0" u="none" strike="noStrike" kern="1200" cap="none" spc="100" normalizeH="0" baseline="0" noProof="0" dirty="0">
                <a:ln>
                  <a:noFill/>
                </a:ln>
                <a:solidFill>
                  <a:srgbClr val="A2A2A2"/>
                </a:solidFill>
                <a:effectLst/>
                <a:uLnTx/>
                <a:uFillTx/>
                <a:latin typeface="微软雅黑"/>
                <a:ea typeface="微软雅黑"/>
                <a:cs typeface="+mn-cs"/>
              </a:rPr>
              <a:t>BIT</a:t>
            </a:r>
            <a:r>
              <a:rPr kumimoji="0" lang="en-US" altLang="zh-CN" sz="1400" b="0"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 </a:t>
            </a:r>
            <a:r>
              <a:rPr kumimoji="0" lang="en-US" altLang="zh-CN" sz="1400" b="1"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a:t>
            </a:r>
            <a:r>
              <a:rPr kumimoji="0" lang="en-US" altLang="zh-CN" sz="1400" b="0"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 </a:t>
            </a:r>
            <a:r>
              <a:rPr kumimoji="0" lang="en-US" altLang="zh-CN" sz="1400" b="1"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SINCE 1940</a:t>
            </a:r>
            <a:endParaRPr kumimoji="0" lang="zh-CN" altLang="en-US" sz="1400" b="1" i="0" u="none" strike="noStrike" kern="1200" cap="none" spc="100" normalizeH="0" baseline="0" noProof="0" dirty="0">
              <a:ln>
                <a:noFill/>
              </a:ln>
              <a:solidFill>
                <a:srgbClr val="A2A2A2"/>
              </a:solidFill>
              <a:effectLst/>
              <a:uLnTx/>
              <a:uFillTx/>
              <a:latin typeface="微软雅黑 Light" panose="020B0502040204020203" pitchFamily="34" charset="-122"/>
              <a:ea typeface="微软雅黑 Light" panose="020B0502040204020203" pitchFamily="34" charset="-122"/>
              <a:cs typeface="+mn-cs"/>
            </a:endParaRPr>
          </a:p>
        </p:txBody>
      </p:sp>
      <p:grpSp>
        <p:nvGrpSpPr>
          <p:cNvPr id="3" name="组合 2"/>
          <p:cNvGrpSpPr/>
          <p:nvPr userDrawn="1"/>
        </p:nvGrpSpPr>
        <p:grpSpPr>
          <a:xfrm>
            <a:off x="10272478" y="6308389"/>
            <a:ext cx="1629576" cy="198576"/>
            <a:chOff x="10272478" y="6308389"/>
            <a:chExt cx="1629576" cy="198576"/>
          </a:xfrm>
        </p:grpSpPr>
        <p:grpSp>
          <p:nvGrpSpPr>
            <p:cNvPr id="40" name="组合 39"/>
            <p:cNvGrpSpPr/>
            <p:nvPr userDrawn="1"/>
          </p:nvGrpSpPr>
          <p:grpSpPr>
            <a:xfrm>
              <a:off x="11216726" y="6310650"/>
              <a:ext cx="685328" cy="194486"/>
              <a:chOff x="2373567" y="1096524"/>
              <a:chExt cx="2578404" cy="731714"/>
            </a:xfrm>
          </p:grpSpPr>
          <p:sp>
            <p:nvSpPr>
              <p:cNvPr id="70"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1" name="Freeform 6">
                <a:extLst>
                  <a:ext uri="{FF2B5EF4-FFF2-40B4-BE49-F238E27FC236}">
                    <a16:creationId xmlns:a16="http://schemas.microsoft.com/office/drawing/2014/main" id="{CC1FA68D-3307-481A-8E89-D3CB2E8693F4}"/>
                  </a:ext>
                </a:extLst>
              </p:cNvPr>
              <p:cNvSpPr>
                <a:spLocks/>
              </p:cNvSpPr>
              <p:nvPr/>
            </p:nvSpPr>
            <p:spPr bwMode="auto">
              <a:xfrm>
                <a:off x="4620306" y="1237050"/>
                <a:ext cx="331665" cy="499208"/>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72" name="组合 71">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solidFill>
                <a:schemeClr val="accent3"/>
              </a:solidFill>
            </p:grpSpPr>
            <p:sp>
              <p:nvSpPr>
                <p:cNvPr id="7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3" name="组合 72">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solidFill>
                <a:schemeClr val="accent3"/>
              </a:solidFill>
            </p:grpSpPr>
            <p:sp>
              <p:nvSpPr>
                <p:cNvPr id="7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5"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6"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41" name="组合 40"/>
            <p:cNvGrpSpPr/>
            <p:nvPr userDrawn="1"/>
          </p:nvGrpSpPr>
          <p:grpSpPr>
            <a:xfrm>
              <a:off x="10272478" y="6308389"/>
              <a:ext cx="721622" cy="198576"/>
              <a:chOff x="2372715" y="161759"/>
              <a:chExt cx="2714952" cy="747103"/>
            </a:xfrm>
          </p:grpSpPr>
          <p:grpSp>
            <p:nvGrpSpPr>
              <p:cNvPr id="42" name="组合 41">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solidFill>
                <a:schemeClr val="accent3"/>
              </a:solidFill>
            </p:grpSpPr>
            <p:sp>
              <p:nvSpPr>
                <p:cNvPr id="6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3" name="组合 42">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solidFill>
                <a:schemeClr val="accent3"/>
              </a:solidFill>
            </p:grpSpPr>
            <p:sp>
              <p:nvSpPr>
                <p:cNvPr id="6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4" name="组合 43">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solidFill>
                <a:schemeClr val="accent3"/>
              </a:solidFill>
            </p:grpSpPr>
            <p:sp>
              <p:nvSpPr>
                <p:cNvPr id="6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5" name="组合 44"/>
              <p:cNvGrpSpPr/>
              <p:nvPr/>
            </p:nvGrpSpPr>
            <p:grpSpPr>
              <a:xfrm>
                <a:off x="4613354" y="313344"/>
                <a:ext cx="474313" cy="479486"/>
                <a:chOff x="11893474" y="1994534"/>
                <a:chExt cx="286683" cy="289808"/>
              </a:xfrm>
              <a:solidFill>
                <a:schemeClr val="accent3"/>
              </a:solidFill>
            </p:grpSpPr>
            <p:sp>
              <p:nvSpPr>
                <p:cNvPr id="46" name="Freeform 11">
                  <a:extLst>
                    <a:ext uri="{FF2B5EF4-FFF2-40B4-BE49-F238E27FC236}">
                      <a16:creationId xmlns:a16="http://schemas.microsoft.com/office/drawing/2014/main" id="{9E7CBDC3-9BA0-4307-8967-3267E5966ED9}"/>
                    </a:ext>
                  </a:extLst>
                </p:cNvPr>
                <p:cNvSpPr>
                  <a:spLocks noEditPoints="1"/>
                </p:cNvSpPr>
                <p:nvPr/>
              </p:nvSpPr>
              <p:spPr bwMode="auto">
                <a:xfrm>
                  <a:off x="11976099" y="1994534"/>
                  <a:ext cx="204058" cy="285679"/>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7" name="Freeform 12">
                  <a:extLst>
                    <a:ext uri="{FF2B5EF4-FFF2-40B4-BE49-F238E27FC236}">
                      <a16:creationId xmlns:a16="http://schemas.microsoft.com/office/drawing/2014/main" id="{D88D9717-3185-4A77-8E18-2A8659D441F7}"/>
                    </a:ext>
                  </a:extLst>
                </p:cNvPr>
                <p:cNvSpPr>
                  <a:spLocks/>
                </p:cNvSpPr>
                <p:nvPr/>
              </p:nvSpPr>
              <p:spPr bwMode="auto">
                <a:xfrm>
                  <a:off x="11893474" y="2009126"/>
                  <a:ext cx="109877" cy="275216"/>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833994087"/>
      </p:ext>
    </p:extLst>
  </p:cSld>
  <p:clrMapOvr>
    <a:masterClrMapping/>
  </p:clrMapOvr>
  <p:transition spd="med">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封面样式2-首页3">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E56B01E5-6A82-BAA1-457F-7A3FFF998C7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24" y="8823"/>
            <a:ext cx="12190476" cy="3837186"/>
          </a:xfrm>
          <a:prstGeom prst="rect">
            <a:avLst/>
          </a:prstGeom>
        </p:spPr>
      </p:pic>
      <p:sp>
        <p:nvSpPr>
          <p:cNvPr id="33" name="PA-矩形 7">
            <a:extLst>
              <a:ext uri="{FF2B5EF4-FFF2-40B4-BE49-F238E27FC236}">
                <a16:creationId xmlns:a16="http://schemas.microsoft.com/office/drawing/2014/main" id="{F617AE56-2DFD-4B3C-9381-5F4B6AA7F4D0}"/>
              </a:ext>
            </a:extLst>
          </p:cNvPr>
          <p:cNvSpPr/>
          <p:nvPr userDrawn="1">
            <p:custDataLst>
              <p:tags r:id="rId1"/>
            </p:custDataLst>
          </p:nvPr>
        </p:nvSpPr>
        <p:spPr>
          <a:xfrm>
            <a:off x="-1524" y="8823"/>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49" name="任意多边形: 形状 83">
            <a:extLst>
              <a:ext uri="{FF2B5EF4-FFF2-40B4-BE49-F238E27FC236}">
                <a16:creationId xmlns:a16="http://schemas.microsoft.com/office/drawing/2014/main" id="{BF5A8484-2D5B-4F59-A3A8-5B9369A9154A}"/>
              </a:ext>
            </a:extLst>
          </p:cNvPr>
          <p:cNvSpPr/>
          <p:nvPr userDrawn="1"/>
        </p:nvSpPr>
        <p:spPr>
          <a:xfrm>
            <a:off x="-1" y="2998308"/>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endParaRPr>
          </a:p>
        </p:txBody>
      </p:sp>
      <p:sp>
        <p:nvSpPr>
          <p:cNvPr id="50" name="任意多边形: 形状 83">
            <a:extLst>
              <a:ext uri="{FF2B5EF4-FFF2-40B4-BE49-F238E27FC236}">
                <a16:creationId xmlns:a16="http://schemas.microsoft.com/office/drawing/2014/main" id="{BF5A8484-2D5B-4F59-A3A8-5B9369A9154A}"/>
              </a:ext>
            </a:extLst>
          </p:cNvPr>
          <p:cNvSpPr/>
          <p:nvPr userDrawn="1"/>
        </p:nvSpPr>
        <p:spPr>
          <a:xfrm>
            <a:off x="-2" y="3019587"/>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endParaRPr>
          </a:p>
        </p:txBody>
      </p:sp>
      <p:sp>
        <p:nvSpPr>
          <p:cNvPr id="102" name="任意多边形: 形状 101">
            <a:extLst>
              <a:ext uri="{FF2B5EF4-FFF2-40B4-BE49-F238E27FC236}">
                <a16:creationId xmlns:a16="http://schemas.microsoft.com/office/drawing/2014/main" id="{0EDC3667-87B7-4232-9F74-2F0E9CE7574F}"/>
              </a:ext>
            </a:extLst>
          </p:cNvPr>
          <p:cNvSpPr/>
          <p:nvPr userDrawn="1"/>
        </p:nvSpPr>
        <p:spPr>
          <a:xfrm rot="2676034">
            <a:off x="-1681418" y="5021332"/>
            <a:ext cx="3362838" cy="3410056"/>
          </a:xfrm>
          <a:custGeom>
            <a:avLst/>
            <a:gdLst>
              <a:gd name="connsiteX0" fmla="*/ 0 w 3362838"/>
              <a:gd name="connsiteY0" fmla="*/ 0 h 3410056"/>
              <a:gd name="connsiteX1" fmla="*/ 3362838 w 3362838"/>
              <a:gd name="connsiteY1" fmla="*/ 3410056 h 3410056"/>
              <a:gd name="connsiteX2" fmla="*/ 3362837 w 3362838"/>
              <a:gd name="connsiteY2" fmla="*/ 3410056 h 3410056"/>
              <a:gd name="connsiteX3" fmla="*/ 0 w 3362838"/>
              <a:gd name="connsiteY3" fmla="*/ 1 h 3410056"/>
            </a:gdLst>
            <a:ahLst/>
            <a:cxnLst>
              <a:cxn ang="0">
                <a:pos x="connsiteX0" y="connsiteY0"/>
              </a:cxn>
              <a:cxn ang="0">
                <a:pos x="connsiteX1" y="connsiteY1"/>
              </a:cxn>
              <a:cxn ang="0">
                <a:pos x="connsiteX2" y="connsiteY2"/>
              </a:cxn>
              <a:cxn ang="0">
                <a:pos x="connsiteX3" y="connsiteY3"/>
              </a:cxn>
            </a:cxnLst>
            <a:rect l="l" t="t" r="r" b="b"/>
            <a:pathLst>
              <a:path w="3362838" h="3410056">
                <a:moveTo>
                  <a:pt x="0" y="0"/>
                </a:moveTo>
                <a:lnTo>
                  <a:pt x="3362838" y="3410056"/>
                </a:lnTo>
                <a:lnTo>
                  <a:pt x="3362837" y="3410056"/>
                </a:lnTo>
                <a:lnTo>
                  <a:pt x="0" y="1"/>
                </a:lnTo>
                <a:close/>
              </a:path>
            </a:pathLst>
          </a:custGeom>
          <a:gradFill>
            <a:gsLst>
              <a:gs pos="0">
                <a:schemeClr val="bg1">
                  <a:alpha val="0"/>
                </a:schemeClr>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4" name="任意多边形: 形状 83">
            <a:extLst>
              <a:ext uri="{FF2B5EF4-FFF2-40B4-BE49-F238E27FC236}">
                <a16:creationId xmlns:a16="http://schemas.microsoft.com/office/drawing/2014/main" id="{BF5A8484-2D5B-4F59-A3A8-5B9369A9154A}"/>
              </a:ext>
            </a:extLst>
          </p:cNvPr>
          <p:cNvSpPr/>
          <p:nvPr userDrawn="1"/>
        </p:nvSpPr>
        <p:spPr>
          <a:xfrm>
            <a:off x="1" y="3201986"/>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ea"/>
            </a:endParaRPr>
          </a:p>
        </p:txBody>
      </p:sp>
      <p:sp>
        <p:nvSpPr>
          <p:cNvPr id="48" name="标题 47">
            <a:extLst>
              <a:ext uri="{FF2B5EF4-FFF2-40B4-BE49-F238E27FC236}">
                <a16:creationId xmlns:a16="http://schemas.microsoft.com/office/drawing/2014/main" id="{253B7C5E-3F08-4EBF-9056-30949C85AEF8}"/>
              </a:ext>
            </a:extLst>
          </p:cNvPr>
          <p:cNvSpPr>
            <a:spLocks noGrp="1"/>
          </p:cNvSpPr>
          <p:nvPr userDrawn="1">
            <p:ph type="title" hasCustomPrompt="1"/>
          </p:nvPr>
        </p:nvSpPr>
        <p:spPr>
          <a:xfrm>
            <a:off x="515938" y="3758091"/>
            <a:ext cx="11160124" cy="1323439"/>
          </a:xfrm>
          <a:prstGeom prst="rect">
            <a:avLst/>
          </a:prstGeom>
          <a:noFill/>
        </p:spPr>
        <p:txBody>
          <a:bodyPr wrap="square" lIns="0" rtlCol="0">
            <a:spAutoFit/>
          </a:bodyPr>
          <a:lstStyle>
            <a:lvl1pPr algn="ctr">
              <a:lnSpc>
                <a:spcPct val="100000"/>
              </a:lnSpc>
              <a:defRPr lang="zh-CN" altLang="en-US" sz="4000" b="1" spc="100" dirty="0">
                <a:solidFill>
                  <a:schemeClr val="tx1"/>
                </a:solidFill>
                <a:latin typeface="+mn-ea"/>
                <a:ea typeface="+mn-ea"/>
                <a:cs typeface="+mn-ea"/>
              </a:defRPr>
            </a:lvl1pPr>
          </a:lstStyle>
          <a:p>
            <a:pPr marL="0" lvl="0"/>
            <a:r>
              <a:rPr lang="zh-CN" altLang="en-US" dirty="0"/>
              <a:t>北京理工大学</a:t>
            </a:r>
            <a:br>
              <a:rPr lang="zh-CN" altLang="en-US" dirty="0"/>
            </a:br>
            <a:r>
              <a:rPr lang="zh-CN" altLang="en-US" dirty="0"/>
              <a:t>毕业设计论文答辩模板</a:t>
            </a:r>
          </a:p>
        </p:txBody>
      </p:sp>
      <p:cxnSp>
        <p:nvCxnSpPr>
          <p:cNvPr id="18" name="直接连接符 17">
            <a:extLst>
              <a:ext uri="{FF2B5EF4-FFF2-40B4-BE49-F238E27FC236}">
                <a16:creationId xmlns:a16="http://schemas.microsoft.com/office/drawing/2014/main" id="{598AF966-7C79-45DC-9C70-AB081DBECE7D}"/>
              </a:ext>
            </a:extLst>
          </p:cNvPr>
          <p:cNvCxnSpPr>
            <a:cxnSpLocks/>
          </p:cNvCxnSpPr>
          <p:nvPr userDrawn="1"/>
        </p:nvCxnSpPr>
        <p:spPr>
          <a:xfrm>
            <a:off x="2108522" y="5295418"/>
            <a:ext cx="797495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4519893"/>
      </p:ext>
    </p:extLst>
  </p:cSld>
  <p:clrMapOvr>
    <a:masterClrMapping/>
  </p:clrMapOvr>
  <p:transition spd="med">
    <p:fade/>
  </p:transition>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DD69443-A2F0-E1EB-6448-86701B6568B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AF700B6-DA40-9C0D-49BA-1903C4D7D9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8858BFC-0261-276B-2202-3B587DA350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CEC5F2-169F-4C06-9D63-D2B781397FA7}" type="datetimeFigureOut">
              <a:rPr lang="zh-CN" altLang="en-US" smtClean="0"/>
              <a:t>2025/12/16</a:t>
            </a:fld>
            <a:endParaRPr lang="zh-CN" altLang="en-US"/>
          </a:p>
        </p:txBody>
      </p:sp>
      <p:sp>
        <p:nvSpPr>
          <p:cNvPr id="5" name="页脚占位符 4">
            <a:extLst>
              <a:ext uri="{FF2B5EF4-FFF2-40B4-BE49-F238E27FC236}">
                <a16:creationId xmlns:a16="http://schemas.microsoft.com/office/drawing/2014/main" id="{B9F4BD3B-A068-1373-18FF-DE5D70FE42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872B071-4650-1F5C-E436-AF1BC64582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F9D693-4334-459C-80D8-D2C7CFCFD244}" type="slidenum">
              <a:rPr lang="zh-CN" altLang="en-US" smtClean="0"/>
              <a:t>‹#›</a:t>
            </a:fld>
            <a:endParaRPr lang="zh-CN" altLang="en-US"/>
          </a:p>
        </p:txBody>
      </p:sp>
    </p:spTree>
    <p:extLst>
      <p:ext uri="{BB962C8B-B14F-4D97-AF65-F5344CB8AC3E}">
        <p14:creationId xmlns:p14="http://schemas.microsoft.com/office/powerpoint/2010/main" val="14656304"/>
      </p:ext>
    </p:extLst>
  </p:cSld>
  <p:clrMap bg1="lt1" tx1="dk1" bg2="lt2" tx2="dk2" accent1="accent1" accent2="accent2" accent3="accent3" accent4="accent4" accent5="accent5" accent6="accent6" hlink="hlink" folHlink="folHlink"/>
  <p:sldLayoutIdLst>
    <p:sldLayoutId id="2147483660" r:id="rId1"/>
    <p:sldLayoutId id="2147483663" r:id="rId2"/>
    <p:sldLayoutId id="2147483664" r:id="rId3"/>
    <p:sldLayoutId id="2147483665" r:id="rId4"/>
    <p:sldLayoutId id="2147483666" r:id="rId5"/>
    <p:sldLayoutId id="2147483661" r:id="rId6"/>
    <p:sldLayoutId id="2147483662" r:id="rId7"/>
    <p:sldLayoutId id="2147483667"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avi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a:t>NLP</a:t>
            </a:r>
            <a:r>
              <a:rPr lang="zh-CN" altLang="en-US" dirty="0"/>
              <a:t>技术下的</a:t>
            </a:r>
            <a:br>
              <a:rPr lang="zh-CN" altLang="en-US" dirty="0"/>
            </a:br>
            <a:r>
              <a:rPr lang="en-US" altLang="zh-CN" dirty="0"/>
              <a:t>EMOJI</a:t>
            </a:r>
            <a:r>
              <a:rPr lang="zh-CN" altLang="en-US" dirty="0"/>
              <a:t>情感分析</a:t>
            </a:r>
          </a:p>
        </p:txBody>
      </p:sp>
      <p:sp>
        <p:nvSpPr>
          <p:cNvPr id="6" name="文本占位符 5"/>
          <p:cNvSpPr>
            <a:spLocks noGrp="1"/>
          </p:cNvSpPr>
          <p:nvPr>
            <p:ph type="body" sz="quarter" idx="16"/>
          </p:nvPr>
        </p:nvSpPr>
        <p:spPr>
          <a:xfrm>
            <a:off x="2141362" y="5539248"/>
            <a:ext cx="7909277" cy="350352"/>
          </a:xfrm>
        </p:spPr>
        <p:txBody>
          <a:bodyPr/>
          <a:lstStyle/>
          <a:p>
            <a:r>
              <a:rPr lang="zh-CN" altLang="en-US" dirty="0"/>
              <a:t>方思焱</a:t>
            </a:r>
            <a:endParaRPr lang="en-US" altLang="zh-CN" dirty="0"/>
          </a:p>
        </p:txBody>
      </p:sp>
    </p:spTree>
    <p:extLst>
      <p:ext uri="{BB962C8B-B14F-4D97-AF65-F5344CB8AC3E}">
        <p14:creationId xmlns:p14="http://schemas.microsoft.com/office/powerpoint/2010/main" val="3812825445"/>
      </p:ext>
    </p:extLst>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C1E2AA7E-2B75-6BC1-2957-B0FF0CAF2282}"/>
              </a:ext>
            </a:extLst>
          </p:cNvPr>
          <p:cNvSpPr>
            <a:spLocks noGrp="1"/>
          </p:cNvSpPr>
          <p:nvPr>
            <p:ph type="title"/>
          </p:nvPr>
        </p:nvSpPr>
        <p:spPr/>
        <p:txBody>
          <a:bodyPr/>
          <a:lstStyle/>
          <a:p>
            <a:r>
              <a:rPr lang="zh-CN" altLang="en-US" dirty="0"/>
              <a:t>为什么</a:t>
            </a:r>
            <a:r>
              <a:rPr lang="en-US" altLang="zh-CN" dirty="0"/>
              <a:t>EMOJI</a:t>
            </a:r>
            <a:r>
              <a:rPr lang="zh-CN" altLang="en-US" dirty="0"/>
              <a:t>情感分析重要</a:t>
            </a:r>
          </a:p>
        </p:txBody>
      </p:sp>
      <p:sp>
        <p:nvSpPr>
          <p:cNvPr id="4" name="文本框 3">
            <a:extLst>
              <a:ext uri="{FF2B5EF4-FFF2-40B4-BE49-F238E27FC236}">
                <a16:creationId xmlns:a16="http://schemas.microsoft.com/office/drawing/2014/main" id="{C9C502E6-E044-A0B0-1107-ACCA8DFFADCE}"/>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1.4</a:t>
            </a:r>
            <a:endParaRPr lang="zh-CN" altLang="en-US" sz="3600" b="1" dirty="0">
              <a:solidFill>
                <a:schemeClr val="bg1"/>
              </a:solidFill>
            </a:endParaRPr>
          </a:p>
        </p:txBody>
      </p:sp>
      <p:pic>
        <p:nvPicPr>
          <p:cNvPr id="6" name="图片 5">
            <a:extLst>
              <a:ext uri="{FF2B5EF4-FFF2-40B4-BE49-F238E27FC236}">
                <a16:creationId xmlns:a16="http://schemas.microsoft.com/office/drawing/2014/main" id="{BAE79CD5-5C14-B92E-B0CD-16516FA9E7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1788" y="2603228"/>
            <a:ext cx="4739216" cy="1983282"/>
          </a:xfrm>
          <a:prstGeom prst="rect">
            <a:avLst/>
          </a:prstGeom>
        </p:spPr>
      </p:pic>
      <p:sp>
        <p:nvSpPr>
          <p:cNvPr id="8" name="内容占位符 1">
            <a:extLst>
              <a:ext uri="{FF2B5EF4-FFF2-40B4-BE49-F238E27FC236}">
                <a16:creationId xmlns:a16="http://schemas.microsoft.com/office/drawing/2014/main" id="{FA2328EA-1546-5EDE-2515-E8BB893FB206}"/>
              </a:ext>
            </a:extLst>
          </p:cNvPr>
          <p:cNvSpPr txBox="1">
            <a:spLocks/>
          </p:cNvSpPr>
          <p:nvPr/>
        </p:nvSpPr>
        <p:spPr>
          <a:xfrm>
            <a:off x="924753" y="1789515"/>
            <a:ext cx="5234262" cy="3610708"/>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300" normalizeH="0" baseline="0" noProof="0" dirty="0">
                <a:ln>
                  <a:noFill/>
                </a:ln>
                <a:solidFill>
                  <a:srgbClr val="000000"/>
                </a:solidFill>
                <a:effectLst/>
                <a:uLnTx/>
                <a:uFillTx/>
                <a:latin typeface="微软雅黑"/>
                <a:ea typeface="微软雅黑"/>
                <a:cs typeface="+mn-cs"/>
              </a:rPr>
              <a:t>因此，表情符号作为数字时代一种富含信息的非文本载体，其情感的多义性与高度语境依赖性，使得对其的情感分析远比纯文本复杂，构成了自然语言处理中一个至关重要且极具挑战性的研究前沿。</a:t>
            </a:r>
          </a:p>
        </p:txBody>
      </p:sp>
      <p:sp>
        <p:nvSpPr>
          <p:cNvPr id="10" name="半闭框 9">
            <a:extLst>
              <a:ext uri="{FF2B5EF4-FFF2-40B4-BE49-F238E27FC236}">
                <a16:creationId xmlns:a16="http://schemas.microsoft.com/office/drawing/2014/main" id="{B0183E84-178C-1E63-0AC5-7C54FEE120B3}"/>
              </a:ext>
            </a:extLst>
          </p:cNvPr>
          <p:cNvSpPr/>
          <p:nvPr/>
        </p:nvSpPr>
        <p:spPr>
          <a:xfrm>
            <a:off x="595052" y="1549192"/>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1" name="半闭框 10">
            <a:extLst>
              <a:ext uri="{FF2B5EF4-FFF2-40B4-BE49-F238E27FC236}">
                <a16:creationId xmlns:a16="http://schemas.microsoft.com/office/drawing/2014/main" id="{22A7F3F8-C0B3-1B76-32E4-34AF6CCEF0A8}"/>
              </a:ext>
            </a:extLst>
          </p:cNvPr>
          <p:cNvSpPr/>
          <p:nvPr/>
        </p:nvSpPr>
        <p:spPr>
          <a:xfrm flipH="1" flipV="1">
            <a:off x="5781749" y="5031784"/>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Tree>
    <p:extLst>
      <p:ext uri="{BB962C8B-B14F-4D97-AF65-F5344CB8AC3E}">
        <p14:creationId xmlns:p14="http://schemas.microsoft.com/office/powerpoint/2010/main" val="40337372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3767029C-639F-1F1B-E724-E8284164A712}"/>
              </a:ext>
            </a:extLst>
          </p:cNvPr>
          <p:cNvGrpSpPr/>
          <p:nvPr/>
        </p:nvGrpSpPr>
        <p:grpSpPr>
          <a:xfrm>
            <a:off x="4227544" y="4283909"/>
            <a:ext cx="3660158" cy="782043"/>
            <a:chOff x="5181690" y="2820871"/>
            <a:chExt cx="2578318" cy="550893"/>
          </a:xfrm>
        </p:grpSpPr>
        <p:sp>
          <p:nvSpPr>
            <p:cNvPr id="3" name="椭圆 2">
              <a:extLst>
                <a:ext uri="{FF2B5EF4-FFF2-40B4-BE49-F238E27FC236}">
                  <a16:creationId xmlns:a16="http://schemas.microsoft.com/office/drawing/2014/main" id="{DB99DBD7-890A-A906-81E9-42486D38DF31}"/>
                </a:ext>
              </a:extLst>
            </p:cNvPr>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Century Gothic" panose="020B0502020202020204" pitchFamily="34" charset="0"/>
                </a:rPr>
                <a:t>2</a:t>
              </a:r>
              <a:endParaRPr lang="zh-CN" altLang="en-US" sz="4400" dirty="0">
                <a:latin typeface="Century Gothic" panose="020B0502020202020204" pitchFamily="34" charset="0"/>
              </a:endParaRPr>
            </a:p>
          </p:txBody>
        </p:sp>
        <p:sp>
          <p:nvSpPr>
            <p:cNvPr id="5" name="文本框 4">
              <a:extLst>
                <a:ext uri="{FF2B5EF4-FFF2-40B4-BE49-F238E27FC236}">
                  <a16:creationId xmlns:a16="http://schemas.microsoft.com/office/drawing/2014/main" id="{186B9C51-5679-D288-37AA-538AA515ACCB}"/>
                </a:ext>
              </a:extLst>
            </p:cNvPr>
            <p:cNvSpPr txBox="1"/>
            <p:nvPr/>
          </p:nvSpPr>
          <p:spPr>
            <a:xfrm>
              <a:off x="5988604" y="2888229"/>
              <a:ext cx="1771404" cy="390252"/>
            </a:xfrm>
            <a:prstGeom prst="rect">
              <a:avLst/>
            </a:prstGeom>
            <a:noFill/>
          </p:spPr>
          <p:txBody>
            <a:bodyPr wrap="square" lIns="0" tIns="0" rIns="0" bIns="0" rtlCol="0">
              <a:spAutoFit/>
            </a:bodyPr>
            <a:lstStyle/>
            <a:p>
              <a:r>
                <a:rPr lang="zh-CN" altLang="en-US" sz="3600" b="1" spc="300" dirty="0">
                  <a:latin typeface="+mj-ea"/>
                  <a:ea typeface="+mj-ea"/>
                </a:rPr>
                <a:t>研究演进</a:t>
              </a:r>
              <a:endParaRPr lang="zh-CN" altLang="en-US" sz="3600" b="1" spc="300" dirty="0">
                <a:solidFill>
                  <a:schemeClr val="accent3"/>
                </a:solidFill>
              </a:endParaRPr>
            </a:p>
          </p:txBody>
        </p:sp>
      </p:grpSp>
    </p:spTree>
    <p:extLst>
      <p:ext uri="{BB962C8B-B14F-4D97-AF65-F5344CB8AC3E}">
        <p14:creationId xmlns:p14="http://schemas.microsoft.com/office/powerpoint/2010/main" val="1068334919"/>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5E1AA4-A01C-A013-CA62-7F47B30816CE}"/>
              </a:ext>
            </a:extLst>
          </p:cNvPr>
          <p:cNvSpPr>
            <a:spLocks noGrp="1"/>
          </p:cNvSpPr>
          <p:nvPr>
            <p:ph type="title"/>
          </p:nvPr>
        </p:nvSpPr>
        <p:spPr/>
        <p:txBody>
          <a:bodyPr/>
          <a:lstStyle/>
          <a:p>
            <a:r>
              <a:rPr lang="zh-CN" altLang="en-US" dirty="0"/>
              <a:t>早期情感词典的人工标记</a:t>
            </a:r>
          </a:p>
        </p:txBody>
      </p:sp>
      <p:sp>
        <p:nvSpPr>
          <p:cNvPr id="5" name="文本框 4">
            <a:extLst>
              <a:ext uri="{FF2B5EF4-FFF2-40B4-BE49-F238E27FC236}">
                <a16:creationId xmlns:a16="http://schemas.microsoft.com/office/drawing/2014/main" id="{9FA7337B-A6B0-3DF2-6691-EAEF484CEF6C}"/>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2.1</a:t>
            </a:r>
            <a:endParaRPr lang="zh-CN" altLang="en-US" sz="3600" b="1" dirty="0">
              <a:solidFill>
                <a:schemeClr val="bg1"/>
              </a:solidFill>
            </a:endParaRPr>
          </a:p>
        </p:txBody>
      </p:sp>
      <p:sp>
        <p:nvSpPr>
          <p:cNvPr id="3" name="半闭框 2">
            <a:extLst>
              <a:ext uri="{FF2B5EF4-FFF2-40B4-BE49-F238E27FC236}">
                <a16:creationId xmlns:a16="http://schemas.microsoft.com/office/drawing/2014/main" id="{E0FEB5DB-0005-ED8F-71D8-1B524F1BAD98}"/>
              </a:ext>
            </a:extLst>
          </p:cNvPr>
          <p:cNvSpPr/>
          <p:nvPr/>
        </p:nvSpPr>
        <p:spPr>
          <a:xfrm>
            <a:off x="1058985" y="145987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4" name="半闭框 3">
            <a:extLst>
              <a:ext uri="{FF2B5EF4-FFF2-40B4-BE49-F238E27FC236}">
                <a16:creationId xmlns:a16="http://schemas.microsoft.com/office/drawing/2014/main" id="{D4346AF2-F52F-1C40-B28C-253741EBD46A}"/>
              </a:ext>
            </a:extLst>
          </p:cNvPr>
          <p:cNvSpPr/>
          <p:nvPr/>
        </p:nvSpPr>
        <p:spPr>
          <a:xfrm flipH="1" flipV="1">
            <a:off x="10412046" y="3505552"/>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文本框 6">
            <a:extLst>
              <a:ext uri="{FF2B5EF4-FFF2-40B4-BE49-F238E27FC236}">
                <a16:creationId xmlns:a16="http://schemas.microsoft.com/office/drawing/2014/main" id="{81FD1C64-55D4-D29A-F6CC-5846D857AC32}"/>
              </a:ext>
            </a:extLst>
          </p:cNvPr>
          <p:cNvSpPr txBox="1"/>
          <p:nvPr/>
        </p:nvSpPr>
        <p:spPr>
          <a:xfrm>
            <a:off x="1805223" y="1626599"/>
            <a:ext cx="8015352" cy="2677656"/>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在深度学习普及前，</a:t>
            </a:r>
            <a:r>
              <a:rPr lang="en-US" altLang="zh-CN" sz="2400" dirty="0">
                <a:latin typeface="微软雅黑" panose="020B0503020204020204" pitchFamily="34" charset="-122"/>
                <a:ea typeface="微软雅黑" panose="020B0503020204020204" pitchFamily="34" charset="-122"/>
              </a:rPr>
              <a:t>NLP</a:t>
            </a:r>
            <a:r>
              <a:rPr lang="zh-CN" altLang="en-US" sz="2400" dirty="0">
                <a:latin typeface="微软雅黑" panose="020B0503020204020204" pitchFamily="34" charset="-122"/>
                <a:ea typeface="微软雅黑" panose="020B0503020204020204" pitchFamily="34" charset="-122"/>
              </a:rPr>
              <a:t>主要依赖情感词典。研究者通过人工审阅，给每个字符贴上“情感标签”。</a:t>
            </a:r>
            <a:endParaRPr lang="en-US" altLang="zh-CN" sz="24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r>
              <a:rPr lang="en-US" altLang="zh-CN" sz="2400" b="1" dirty="0">
                <a:latin typeface="微软雅黑" panose="020B0503020204020204" pitchFamily="34" charset="-122"/>
                <a:ea typeface="微软雅黑" panose="020B0503020204020204" pitchFamily="34" charset="-122"/>
              </a:rPr>
              <a:t>Emoji Sentiment Ranking </a:t>
            </a:r>
          </a:p>
          <a:p>
            <a:r>
              <a:rPr lang="en-US" altLang="zh-CN" sz="2400" dirty="0">
                <a:latin typeface="微软雅黑" panose="020B0503020204020204" pitchFamily="34" charset="-122"/>
                <a:ea typeface="微软雅黑" panose="020B0503020204020204" pitchFamily="34" charset="-122"/>
              </a:rPr>
              <a:t>2015</a:t>
            </a:r>
            <a:r>
              <a:rPr lang="zh-CN" altLang="en-US" sz="2400" dirty="0">
                <a:latin typeface="微软雅黑" panose="020B0503020204020204" pitchFamily="34" charset="-122"/>
                <a:ea typeface="微软雅黑" panose="020B0503020204020204" pitchFamily="34" charset="-122"/>
              </a:rPr>
              <a:t>年，由斯洛文尼亚 </a:t>
            </a:r>
            <a:r>
              <a:rPr lang="en-US" altLang="zh-CN" sz="2400" dirty="0">
                <a:latin typeface="微软雅黑" panose="020B0503020204020204" pitchFamily="34" charset="-122"/>
                <a:ea typeface="微软雅黑" panose="020B0503020204020204" pitchFamily="34" charset="-122"/>
              </a:rPr>
              <a:t>Jožef Stefan </a:t>
            </a:r>
            <a:r>
              <a:rPr lang="zh-CN" altLang="en-US" sz="2400" dirty="0">
                <a:latin typeface="微软雅黑" panose="020B0503020204020204" pitchFamily="34" charset="-122"/>
                <a:ea typeface="微软雅黑" panose="020B0503020204020204" pitchFamily="34" charset="-122"/>
              </a:rPr>
              <a:t>研究所发布，是 </a:t>
            </a:r>
            <a:r>
              <a:rPr lang="en-US" altLang="zh-CN" sz="2400" dirty="0">
                <a:latin typeface="微软雅黑" panose="020B0503020204020204" pitchFamily="34" charset="-122"/>
                <a:ea typeface="微软雅黑" panose="020B0503020204020204" pitchFamily="34" charset="-122"/>
              </a:rPr>
              <a:t>NLP </a:t>
            </a:r>
            <a:r>
              <a:rPr lang="zh-CN" altLang="en-US" sz="2400" dirty="0">
                <a:latin typeface="微软雅黑" panose="020B0503020204020204" pitchFamily="34" charset="-122"/>
                <a:ea typeface="微软雅黑" panose="020B0503020204020204" pitchFamily="34" charset="-122"/>
              </a:rPr>
              <a:t>领域研究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情感的最早、最权威的数据集。</a:t>
            </a:r>
            <a:endParaRPr lang="en-US" altLang="zh-CN" sz="2400" dirty="0">
              <a:latin typeface="微软雅黑" panose="020B0503020204020204" pitchFamily="34" charset="-122"/>
              <a:ea typeface="微软雅黑" panose="020B0503020204020204" pitchFamily="34" charset="-122"/>
            </a:endParaRPr>
          </a:p>
          <a:p>
            <a:r>
              <a:rPr lang="en-US" altLang="zh-CN" sz="2400" dirty="0">
                <a:latin typeface="微软雅黑" panose="020B0503020204020204" pitchFamily="34" charset="-122"/>
                <a:ea typeface="微软雅黑" panose="020B0503020204020204" pitchFamily="34" charset="-122"/>
              </a:rPr>
              <a:t>https://kt.ijs.si/data/Emoji_sentiment_ranking/</a:t>
            </a:r>
          </a:p>
        </p:txBody>
      </p:sp>
      <p:pic>
        <p:nvPicPr>
          <p:cNvPr id="9" name="图片 8">
            <a:extLst>
              <a:ext uri="{FF2B5EF4-FFF2-40B4-BE49-F238E27FC236}">
                <a16:creationId xmlns:a16="http://schemas.microsoft.com/office/drawing/2014/main" id="{E9CE0B7A-5442-68AD-5DD6-E4F35673E4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5344" y="4308084"/>
            <a:ext cx="8643849" cy="1354633"/>
          </a:xfrm>
          <a:prstGeom prst="rect">
            <a:avLst/>
          </a:prstGeom>
        </p:spPr>
      </p:pic>
    </p:spTree>
    <p:extLst>
      <p:ext uri="{BB962C8B-B14F-4D97-AF65-F5344CB8AC3E}">
        <p14:creationId xmlns:p14="http://schemas.microsoft.com/office/powerpoint/2010/main" val="2559399215"/>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436E9E-088A-6090-409D-BAD786B7706F}"/>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30B52544-D2DF-8F42-E804-C1A7A1129502}"/>
              </a:ext>
            </a:extLst>
          </p:cNvPr>
          <p:cNvSpPr>
            <a:spLocks noGrp="1"/>
          </p:cNvSpPr>
          <p:nvPr>
            <p:ph type="title"/>
          </p:nvPr>
        </p:nvSpPr>
        <p:spPr/>
        <p:txBody>
          <a:bodyPr/>
          <a:lstStyle/>
          <a:p>
            <a:r>
              <a:rPr lang="zh-CN" altLang="en-US" dirty="0"/>
              <a:t>早期情感词典的人工标记</a:t>
            </a:r>
          </a:p>
        </p:txBody>
      </p:sp>
      <p:sp>
        <p:nvSpPr>
          <p:cNvPr id="5" name="文本框 4">
            <a:extLst>
              <a:ext uri="{FF2B5EF4-FFF2-40B4-BE49-F238E27FC236}">
                <a16:creationId xmlns:a16="http://schemas.microsoft.com/office/drawing/2014/main" id="{C1BD5B2B-7534-6AC1-E225-16479CECF46D}"/>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2.1</a:t>
            </a:r>
            <a:endParaRPr lang="zh-CN" altLang="en-US" sz="3600" b="1" dirty="0">
              <a:solidFill>
                <a:schemeClr val="bg1"/>
              </a:solidFill>
            </a:endParaRPr>
          </a:p>
        </p:txBody>
      </p:sp>
      <p:sp>
        <p:nvSpPr>
          <p:cNvPr id="3" name="半闭框 2">
            <a:extLst>
              <a:ext uri="{FF2B5EF4-FFF2-40B4-BE49-F238E27FC236}">
                <a16:creationId xmlns:a16="http://schemas.microsoft.com/office/drawing/2014/main" id="{1780AC54-6078-882B-8E77-E17E47BFEE6E}"/>
              </a:ext>
            </a:extLst>
          </p:cNvPr>
          <p:cNvSpPr/>
          <p:nvPr/>
        </p:nvSpPr>
        <p:spPr>
          <a:xfrm>
            <a:off x="1058985" y="145987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4" name="半闭框 3">
            <a:extLst>
              <a:ext uri="{FF2B5EF4-FFF2-40B4-BE49-F238E27FC236}">
                <a16:creationId xmlns:a16="http://schemas.microsoft.com/office/drawing/2014/main" id="{DD2859B4-3C2D-77FE-6DFA-282740DF6293}"/>
              </a:ext>
            </a:extLst>
          </p:cNvPr>
          <p:cNvSpPr/>
          <p:nvPr/>
        </p:nvSpPr>
        <p:spPr>
          <a:xfrm flipH="1" flipV="1">
            <a:off x="10412046" y="3505552"/>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文本框 6">
            <a:extLst>
              <a:ext uri="{FF2B5EF4-FFF2-40B4-BE49-F238E27FC236}">
                <a16:creationId xmlns:a16="http://schemas.microsoft.com/office/drawing/2014/main" id="{FF21890E-089E-2FBE-080B-AB85F30C050C}"/>
              </a:ext>
            </a:extLst>
          </p:cNvPr>
          <p:cNvSpPr txBox="1"/>
          <p:nvPr/>
        </p:nvSpPr>
        <p:spPr>
          <a:xfrm>
            <a:off x="1669908" y="1618398"/>
            <a:ext cx="8015352" cy="2308324"/>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其核心研究方法是基于大规模人工标注构建了一个名为“</a:t>
            </a:r>
            <a:r>
              <a:rPr lang="en-US" altLang="zh-CN" sz="2400" dirty="0">
                <a:latin typeface="微软雅黑" panose="020B0503020204020204" pitchFamily="34" charset="-122"/>
                <a:ea typeface="微软雅黑" panose="020B0503020204020204" pitchFamily="34" charset="-122"/>
              </a:rPr>
              <a:t>Emoji Sentiment Ranking”</a:t>
            </a:r>
            <a:r>
              <a:rPr lang="zh-CN" altLang="en-US" sz="2400" dirty="0">
                <a:latin typeface="微软雅黑" panose="020B0503020204020204" pitchFamily="34" charset="-122"/>
                <a:ea typeface="微软雅黑" panose="020B0503020204020204" pitchFamily="34" charset="-122"/>
              </a:rPr>
              <a:t>的静态情感词典，研究团队从</a:t>
            </a:r>
            <a:r>
              <a:rPr lang="en-US" altLang="zh-CN" sz="2400" dirty="0">
                <a:latin typeface="微软雅黑" panose="020B0503020204020204" pitchFamily="34" charset="-122"/>
                <a:ea typeface="微软雅黑" panose="020B0503020204020204" pitchFamily="34" charset="-122"/>
              </a:rPr>
              <a:t>Twitter</a:t>
            </a:r>
            <a:r>
              <a:rPr lang="zh-CN" altLang="en-US" sz="2400" dirty="0">
                <a:latin typeface="微软雅黑" panose="020B0503020204020204" pitchFamily="34" charset="-122"/>
                <a:ea typeface="微软雅黑" panose="020B0503020204020204" pitchFamily="34" charset="-122"/>
              </a:rPr>
              <a:t>实时流中抓取了约</a:t>
            </a:r>
            <a:r>
              <a:rPr lang="en-US" altLang="zh-CN" sz="2400" dirty="0">
                <a:latin typeface="微软雅黑" panose="020B0503020204020204" pitchFamily="34" charset="-122"/>
                <a:ea typeface="微软雅黑" panose="020B0503020204020204" pitchFamily="34" charset="-122"/>
              </a:rPr>
              <a:t>160</a:t>
            </a:r>
            <a:r>
              <a:rPr lang="zh-CN" altLang="en-US" sz="2400" dirty="0">
                <a:latin typeface="微软雅黑" panose="020B0503020204020204" pitchFamily="34" charset="-122"/>
                <a:ea typeface="微软雅黑" panose="020B0503020204020204" pitchFamily="34" charset="-122"/>
              </a:rPr>
              <a:t>万条包含</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的多语言推文，并招募了</a:t>
            </a:r>
            <a:r>
              <a:rPr lang="en-US" altLang="zh-CN" sz="2400" dirty="0">
                <a:latin typeface="微软雅黑" panose="020B0503020204020204" pitchFamily="34" charset="-122"/>
                <a:ea typeface="微软雅黑" panose="020B0503020204020204" pitchFamily="34" charset="-122"/>
              </a:rPr>
              <a:t>83</a:t>
            </a:r>
            <a:r>
              <a:rPr lang="zh-CN" altLang="en-US" sz="2400" dirty="0">
                <a:latin typeface="微软雅黑" panose="020B0503020204020204" pitchFamily="34" charset="-122"/>
                <a:ea typeface="微软雅黑" panose="020B0503020204020204" pitchFamily="34" charset="-122"/>
              </a:rPr>
              <a:t>名具有高语言水平的标注员，要求他们结合整条推文的上下文语境，将每一条推文手动归类为积极、中性或消极三个情感维度。</a:t>
            </a:r>
          </a:p>
        </p:txBody>
      </p:sp>
      <p:pic>
        <p:nvPicPr>
          <p:cNvPr id="8" name="图片 7">
            <a:extLst>
              <a:ext uri="{FF2B5EF4-FFF2-40B4-BE49-F238E27FC236}">
                <a16:creationId xmlns:a16="http://schemas.microsoft.com/office/drawing/2014/main" id="{D6DF29B6-77E5-C36B-91B6-43F57C6640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9743" y="4015034"/>
            <a:ext cx="5023114" cy="1755652"/>
          </a:xfrm>
          <a:prstGeom prst="rect">
            <a:avLst/>
          </a:prstGeom>
        </p:spPr>
      </p:pic>
    </p:spTree>
    <p:extLst>
      <p:ext uri="{BB962C8B-B14F-4D97-AF65-F5344CB8AC3E}">
        <p14:creationId xmlns:p14="http://schemas.microsoft.com/office/powerpoint/2010/main" val="3667676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989AAF-99C9-602D-A728-752362D00207}"/>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8CB4271-7BE7-45AC-A1F7-53271936504C}"/>
              </a:ext>
            </a:extLst>
          </p:cNvPr>
          <p:cNvSpPr>
            <a:spLocks noGrp="1"/>
          </p:cNvSpPr>
          <p:nvPr>
            <p:ph type="title"/>
          </p:nvPr>
        </p:nvSpPr>
        <p:spPr/>
        <p:txBody>
          <a:bodyPr/>
          <a:lstStyle/>
          <a:p>
            <a:r>
              <a:rPr lang="zh-CN" altLang="en-US" dirty="0"/>
              <a:t>早期情感词典的人工标记</a:t>
            </a:r>
          </a:p>
        </p:txBody>
      </p:sp>
      <p:sp>
        <p:nvSpPr>
          <p:cNvPr id="5" name="文本框 4">
            <a:extLst>
              <a:ext uri="{FF2B5EF4-FFF2-40B4-BE49-F238E27FC236}">
                <a16:creationId xmlns:a16="http://schemas.microsoft.com/office/drawing/2014/main" id="{6392AD09-416F-B2F6-446F-9F2128AF4675}"/>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2.1</a:t>
            </a:r>
            <a:endParaRPr lang="zh-CN" altLang="en-US" sz="3600" b="1" dirty="0">
              <a:solidFill>
                <a:schemeClr val="bg1"/>
              </a:solidFill>
            </a:endParaRPr>
          </a:p>
        </p:txBody>
      </p:sp>
      <p:sp>
        <p:nvSpPr>
          <p:cNvPr id="3" name="半闭框 2">
            <a:extLst>
              <a:ext uri="{FF2B5EF4-FFF2-40B4-BE49-F238E27FC236}">
                <a16:creationId xmlns:a16="http://schemas.microsoft.com/office/drawing/2014/main" id="{962855F4-6852-96E4-CD3F-52EC0D8D309E}"/>
              </a:ext>
            </a:extLst>
          </p:cNvPr>
          <p:cNvSpPr/>
          <p:nvPr/>
        </p:nvSpPr>
        <p:spPr>
          <a:xfrm>
            <a:off x="935972" y="1257528"/>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4" name="半闭框 3">
            <a:extLst>
              <a:ext uri="{FF2B5EF4-FFF2-40B4-BE49-F238E27FC236}">
                <a16:creationId xmlns:a16="http://schemas.microsoft.com/office/drawing/2014/main" id="{D1018722-9359-AD55-2BF8-D96FE2142612}"/>
              </a:ext>
            </a:extLst>
          </p:cNvPr>
          <p:cNvSpPr/>
          <p:nvPr/>
        </p:nvSpPr>
        <p:spPr>
          <a:xfrm flipH="1" flipV="1">
            <a:off x="10379839" y="5391758"/>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文本框 6">
            <a:extLst>
              <a:ext uri="{FF2B5EF4-FFF2-40B4-BE49-F238E27FC236}">
                <a16:creationId xmlns:a16="http://schemas.microsoft.com/office/drawing/2014/main" id="{A271700F-9E6A-8178-9406-52928CD4894D}"/>
              </a:ext>
            </a:extLst>
          </p:cNvPr>
          <p:cNvSpPr txBox="1"/>
          <p:nvPr/>
        </p:nvSpPr>
        <p:spPr>
          <a:xfrm>
            <a:off x="6992290" y="1650539"/>
            <a:ext cx="3558164" cy="4154984"/>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该研究不仅首次通过实验证明了</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在社交媒体情感表达中具有极高的信息密度和独立的语义价值，还揭示了</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的情感倾向与其在句中的位置、频率及文化背景之间的关联，为后续基于机器学习和深度学习的动态情感分析模型提供了至关重要的评估基准和初始特征参考。</a:t>
            </a:r>
          </a:p>
        </p:txBody>
      </p:sp>
      <p:pic>
        <p:nvPicPr>
          <p:cNvPr id="9" name="图片 8">
            <a:extLst>
              <a:ext uri="{FF2B5EF4-FFF2-40B4-BE49-F238E27FC236}">
                <a16:creationId xmlns:a16="http://schemas.microsoft.com/office/drawing/2014/main" id="{D256AD40-8F20-3A4D-76D9-D2B2DA64DD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9098" y="1653452"/>
            <a:ext cx="5691643" cy="3947020"/>
          </a:xfrm>
          <a:prstGeom prst="rect">
            <a:avLst/>
          </a:prstGeom>
        </p:spPr>
      </p:pic>
    </p:spTree>
    <p:extLst>
      <p:ext uri="{BB962C8B-B14F-4D97-AF65-F5344CB8AC3E}">
        <p14:creationId xmlns:p14="http://schemas.microsoft.com/office/powerpoint/2010/main" val="402827042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5A746A-A902-2A29-5CB9-4F30F0E5E357}"/>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3316B782-D5B4-87CC-F7F3-FE0842860DB5}"/>
              </a:ext>
            </a:extLst>
          </p:cNvPr>
          <p:cNvSpPr>
            <a:spLocks noGrp="1"/>
          </p:cNvSpPr>
          <p:nvPr>
            <p:ph type="title"/>
          </p:nvPr>
        </p:nvSpPr>
        <p:spPr/>
        <p:txBody>
          <a:bodyPr/>
          <a:lstStyle/>
          <a:p>
            <a:r>
              <a:rPr lang="en-US" altLang="zh-CN" dirty="0"/>
              <a:t>Word2Vec</a:t>
            </a:r>
            <a:r>
              <a:rPr lang="zh-CN" altLang="en-US" dirty="0"/>
              <a:t>：将符号映射至高维空间</a:t>
            </a:r>
          </a:p>
        </p:txBody>
      </p:sp>
      <p:sp>
        <p:nvSpPr>
          <p:cNvPr id="5" name="文本框 4">
            <a:extLst>
              <a:ext uri="{FF2B5EF4-FFF2-40B4-BE49-F238E27FC236}">
                <a16:creationId xmlns:a16="http://schemas.microsoft.com/office/drawing/2014/main" id="{A682F695-2110-CBF3-F4B6-B5C0D884E286}"/>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2.2</a:t>
            </a:r>
            <a:endParaRPr lang="zh-CN" altLang="en-US" sz="3600" b="1" dirty="0">
              <a:solidFill>
                <a:schemeClr val="bg1"/>
              </a:solidFill>
            </a:endParaRPr>
          </a:p>
        </p:txBody>
      </p:sp>
      <p:sp>
        <p:nvSpPr>
          <p:cNvPr id="4" name="文本框 3">
            <a:extLst>
              <a:ext uri="{FF2B5EF4-FFF2-40B4-BE49-F238E27FC236}">
                <a16:creationId xmlns:a16="http://schemas.microsoft.com/office/drawing/2014/main" id="{CDBAC7E6-78FA-5E88-6801-A7F3E185B193}"/>
              </a:ext>
            </a:extLst>
          </p:cNvPr>
          <p:cNvSpPr txBox="1"/>
          <p:nvPr/>
        </p:nvSpPr>
        <p:spPr>
          <a:xfrm>
            <a:off x="1337324" y="1959599"/>
            <a:ext cx="9182299" cy="1938992"/>
          </a:xfrm>
          <a:prstGeom prst="rect">
            <a:avLst/>
          </a:prstGeom>
          <a:noFill/>
        </p:spPr>
        <p:txBody>
          <a:bodyPr wrap="square">
            <a:spAutoFit/>
          </a:bodyPr>
          <a:lstStyle/>
          <a:p>
            <a:r>
              <a:rPr lang="en-US" altLang="zh-CN" sz="2400" b="0" i="0" dirty="0">
                <a:solidFill>
                  <a:srgbClr val="191B1F"/>
                </a:solidFill>
                <a:effectLst/>
                <a:latin typeface="微软雅黑" panose="020B0503020204020204" pitchFamily="34" charset="-122"/>
                <a:ea typeface="微软雅黑" panose="020B0503020204020204" pitchFamily="34" charset="-122"/>
              </a:rPr>
              <a:t>Word2Vec</a:t>
            </a:r>
            <a:r>
              <a:rPr lang="zh-CN" altLang="en-US" sz="2400" b="0" i="0" dirty="0">
                <a:solidFill>
                  <a:srgbClr val="191B1F"/>
                </a:solidFill>
                <a:effectLst/>
                <a:latin typeface="微软雅黑" panose="020B0503020204020204" pitchFamily="34" charset="-122"/>
                <a:ea typeface="微软雅黑" panose="020B0503020204020204" pitchFamily="34" charset="-122"/>
              </a:rPr>
              <a:t>是</a:t>
            </a:r>
            <a:r>
              <a:rPr lang="en-US" altLang="zh-CN" sz="2400" b="0" i="0" dirty="0">
                <a:solidFill>
                  <a:srgbClr val="191B1F"/>
                </a:solidFill>
                <a:effectLst/>
                <a:latin typeface="微软雅黑" panose="020B0503020204020204" pitchFamily="34" charset="-122"/>
                <a:ea typeface="微软雅黑" panose="020B0503020204020204" pitchFamily="34" charset="-122"/>
              </a:rPr>
              <a:t>Google</a:t>
            </a:r>
            <a:r>
              <a:rPr lang="zh-CN" altLang="en-US" sz="2400" b="0" i="0" dirty="0">
                <a:solidFill>
                  <a:srgbClr val="191B1F"/>
                </a:solidFill>
                <a:effectLst/>
                <a:latin typeface="微软雅黑" panose="020B0503020204020204" pitchFamily="34" charset="-122"/>
                <a:ea typeface="微软雅黑" panose="020B0503020204020204" pitchFamily="34" charset="-122"/>
              </a:rPr>
              <a:t>开源推出的词嵌入技术。</a:t>
            </a:r>
            <a:endParaRPr lang="en-US" altLang="zh-CN" sz="2400" b="0" i="0" dirty="0">
              <a:solidFill>
                <a:srgbClr val="191B1F"/>
              </a:solidFill>
              <a:effectLst/>
              <a:latin typeface="微软雅黑" panose="020B0503020204020204" pitchFamily="34" charset="-122"/>
              <a:ea typeface="微软雅黑" panose="020B0503020204020204" pitchFamily="34" charset="-122"/>
            </a:endParaRPr>
          </a:p>
          <a:p>
            <a:endParaRPr lang="en-US" altLang="zh-CN" sz="2400" dirty="0">
              <a:solidFill>
                <a:srgbClr val="191B1F"/>
              </a:solidFill>
              <a:latin typeface="微软雅黑" panose="020B0503020204020204" pitchFamily="34" charset="-122"/>
              <a:ea typeface="微软雅黑" panose="020B0503020204020204" pitchFamily="34" charset="-122"/>
            </a:endParaRPr>
          </a:p>
          <a:p>
            <a:r>
              <a:rPr lang="zh-CN" altLang="en-US" sz="2400" dirty="0">
                <a:solidFill>
                  <a:srgbClr val="191B1F"/>
                </a:solidFill>
                <a:latin typeface="微软雅黑" panose="020B0503020204020204" pitchFamily="34" charset="-122"/>
                <a:ea typeface="微软雅黑" panose="020B0503020204020204" pitchFamily="34" charset="-122"/>
              </a:rPr>
              <a:t>它是一种让计算机“理解”词语含义的工具，通过分析大量文本，将每个词转换成一组数字（向量），这些数字能表示词语之间的语义关系。</a:t>
            </a:r>
            <a:endParaRPr lang="en-US" altLang="zh-CN" sz="2400" dirty="0">
              <a:solidFill>
                <a:srgbClr val="191B1F"/>
              </a:solidFill>
              <a:latin typeface="微软雅黑" panose="020B0503020204020204" pitchFamily="34" charset="-122"/>
              <a:ea typeface="微软雅黑" panose="020B0503020204020204" pitchFamily="34" charset="-122"/>
            </a:endParaRPr>
          </a:p>
        </p:txBody>
      </p:sp>
      <p:sp>
        <p:nvSpPr>
          <p:cNvPr id="6" name="半闭框 5">
            <a:extLst>
              <a:ext uri="{FF2B5EF4-FFF2-40B4-BE49-F238E27FC236}">
                <a16:creationId xmlns:a16="http://schemas.microsoft.com/office/drawing/2014/main" id="{8A59C8F6-BB1A-EE40-DA87-5F694AB1FBA6}"/>
              </a:ext>
            </a:extLst>
          </p:cNvPr>
          <p:cNvSpPr/>
          <p:nvPr/>
        </p:nvSpPr>
        <p:spPr>
          <a:xfrm>
            <a:off x="1017981" y="1719276"/>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半闭框 6">
            <a:extLst>
              <a:ext uri="{FF2B5EF4-FFF2-40B4-BE49-F238E27FC236}">
                <a16:creationId xmlns:a16="http://schemas.microsoft.com/office/drawing/2014/main" id="{E1B69089-630C-AF23-1868-189D324E07C1}"/>
              </a:ext>
            </a:extLst>
          </p:cNvPr>
          <p:cNvSpPr/>
          <p:nvPr/>
        </p:nvSpPr>
        <p:spPr>
          <a:xfrm flipH="1" flipV="1">
            <a:off x="10279300" y="3755679"/>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pic>
        <p:nvPicPr>
          <p:cNvPr id="9" name="图片 8">
            <a:extLst>
              <a:ext uri="{FF2B5EF4-FFF2-40B4-BE49-F238E27FC236}">
                <a16:creationId xmlns:a16="http://schemas.microsoft.com/office/drawing/2014/main" id="{F87062C9-BCBF-8FD9-C153-587056003E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8490" y="3592537"/>
            <a:ext cx="5361291" cy="2106493"/>
          </a:xfrm>
          <a:prstGeom prst="rect">
            <a:avLst/>
          </a:prstGeom>
        </p:spPr>
      </p:pic>
    </p:spTree>
    <p:extLst>
      <p:ext uri="{BB962C8B-B14F-4D97-AF65-F5344CB8AC3E}">
        <p14:creationId xmlns:p14="http://schemas.microsoft.com/office/powerpoint/2010/main" val="2855165643"/>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FF7A9C-6BB4-30D5-AC1A-76DFAAD9CA16}"/>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E48143A7-17B8-D395-D3BC-B2BB3C2939BF}"/>
              </a:ext>
            </a:extLst>
          </p:cNvPr>
          <p:cNvSpPr>
            <a:spLocks noGrp="1"/>
          </p:cNvSpPr>
          <p:nvPr>
            <p:ph type="title"/>
          </p:nvPr>
        </p:nvSpPr>
        <p:spPr/>
        <p:txBody>
          <a:bodyPr/>
          <a:lstStyle/>
          <a:p>
            <a:r>
              <a:rPr lang="en-US" altLang="zh-CN" dirty="0"/>
              <a:t>Word2Vec</a:t>
            </a:r>
            <a:r>
              <a:rPr lang="zh-CN" altLang="en-US" dirty="0"/>
              <a:t>：将符号映射至高维空间</a:t>
            </a:r>
          </a:p>
        </p:txBody>
      </p:sp>
      <p:sp>
        <p:nvSpPr>
          <p:cNvPr id="5" name="文本框 4">
            <a:extLst>
              <a:ext uri="{FF2B5EF4-FFF2-40B4-BE49-F238E27FC236}">
                <a16:creationId xmlns:a16="http://schemas.microsoft.com/office/drawing/2014/main" id="{C5302687-6F72-E144-CD0C-41E2E7119BC3}"/>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2.2</a:t>
            </a:r>
            <a:endParaRPr lang="zh-CN" altLang="en-US" sz="3600" b="1" dirty="0">
              <a:solidFill>
                <a:schemeClr val="bg1"/>
              </a:solidFill>
            </a:endParaRPr>
          </a:p>
        </p:txBody>
      </p:sp>
      <p:sp>
        <p:nvSpPr>
          <p:cNvPr id="6" name="半闭框 5">
            <a:extLst>
              <a:ext uri="{FF2B5EF4-FFF2-40B4-BE49-F238E27FC236}">
                <a16:creationId xmlns:a16="http://schemas.microsoft.com/office/drawing/2014/main" id="{7F0A065C-C59F-DF7C-8B4F-CA1AC4389656}"/>
              </a:ext>
            </a:extLst>
          </p:cNvPr>
          <p:cNvSpPr/>
          <p:nvPr/>
        </p:nvSpPr>
        <p:spPr>
          <a:xfrm>
            <a:off x="1017981" y="1719276"/>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半闭框 6">
            <a:extLst>
              <a:ext uri="{FF2B5EF4-FFF2-40B4-BE49-F238E27FC236}">
                <a16:creationId xmlns:a16="http://schemas.microsoft.com/office/drawing/2014/main" id="{88235C8C-8C50-6C65-148D-70A03832AC78}"/>
              </a:ext>
            </a:extLst>
          </p:cNvPr>
          <p:cNvSpPr/>
          <p:nvPr/>
        </p:nvSpPr>
        <p:spPr>
          <a:xfrm flipH="1" flipV="1">
            <a:off x="10104804" y="4896467"/>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8" name="文本框 7">
            <a:extLst>
              <a:ext uri="{FF2B5EF4-FFF2-40B4-BE49-F238E27FC236}">
                <a16:creationId xmlns:a16="http://schemas.microsoft.com/office/drawing/2014/main" id="{1C7C8AE2-82A7-C4E2-19DA-A388ED0E537B}"/>
              </a:ext>
            </a:extLst>
          </p:cNvPr>
          <p:cNvSpPr txBox="1"/>
          <p:nvPr/>
        </p:nvSpPr>
        <p:spPr>
          <a:xfrm>
            <a:off x="1606550" y="1878893"/>
            <a:ext cx="4144530" cy="3416320"/>
          </a:xfrm>
          <a:prstGeom prst="rect">
            <a:avLst/>
          </a:prstGeom>
          <a:noFill/>
        </p:spPr>
        <p:txBody>
          <a:bodyPr wrap="square">
            <a:spAutoFit/>
          </a:bodyPr>
          <a:lstStyle/>
          <a:p>
            <a:r>
              <a:rPr lang="zh-CN" altLang="en-US" sz="2400" b="0" i="0" dirty="0">
                <a:solidFill>
                  <a:srgbClr val="191B1F"/>
                </a:solidFill>
                <a:effectLst/>
                <a:latin typeface="微软雅黑" panose="020B0503020204020204" pitchFamily="34" charset="-122"/>
                <a:ea typeface="微软雅黑" panose="020B0503020204020204" pitchFamily="34" charset="-122"/>
              </a:rPr>
              <a:t>如果两个词在文本中出现的上下文相似，它们的向量在数学空间中也应该接近</a:t>
            </a:r>
            <a:endParaRPr lang="en-US" altLang="zh-CN" sz="2400" b="0" i="0" dirty="0">
              <a:solidFill>
                <a:srgbClr val="191B1F"/>
              </a:solidFill>
              <a:effectLst/>
              <a:latin typeface="微软雅黑" panose="020B0503020204020204" pitchFamily="34" charset="-122"/>
              <a:ea typeface="微软雅黑" panose="020B0503020204020204" pitchFamily="34" charset="-122"/>
            </a:endParaRPr>
          </a:p>
          <a:p>
            <a:endParaRPr lang="en-US" altLang="zh-CN" sz="2400" dirty="0">
              <a:solidFill>
                <a:srgbClr val="191B1F"/>
              </a:solidFill>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“上课”和“学习”常出现在相似上下文中，它们的向量距离较近；</a:t>
            </a:r>
            <a:br>
              <a:rPr lang="zh-CN" altLang="en-US" sz="2400" dirty="0">
                <a:latin typeface="微软雅黑" panose="020B0503020204020204" pitchFamily="34" charset="-122"/>
                <a:ea typeface="微软雅黑" panose="020B0503020204020204" pitchFamily="34" charset="-122"/>
              </a:rPr>
            </a:br>
            <a:r>
              <a:rPr lang="zh-CN" altLang="en-US" sz="2400" dirty="0">
                <a:latin typeface="微软雅黑" panose="020B0503020204020204" pitchFamily="34" charset="-122"/>
                <a:ea typeface="微软雅黑" panose="020B0503020204020204" pitchFamily="34" charset="-122"/>
              </a:rPr>
              <a:t>“上课”和“玩耍”没什么关系，向量距离较远。</a:t>
            </a:r>
          </a:p>
        </p:txBody>
      </p:sp>
      <p:pic>
        <p:nvPicPr>
          <p:cNvPr id="10" name="图片 9">
            <a:extLst>
              <a:ext uri="{FF2B5EF4-FFF2-40B4-BE49-F238E27FC236}">
                <a16:creationId xmlns:a16="http://schemas.microsoft.com/office/drawing/2014/main" id="{75EB71F5-99FE-610D-5571-92AAFE79138B}"/>
              </a:ext>
            </a:extLst>
          </p:cNvPr>
          <p:cNvPicPr>
            <a:picLocks noChangeAspect="1"/>
          </p:cNvPicPr>
          <p:nvPr/>
        </p:nvPicPr>
        <p:blipFill>
          <a:blip r:embed="rId2">
            <a:extLst>
              <a:ext uri="{28A0092B-C50C-407E-A947-70E740481C1C}">
                <a14:useLocalDpi xmlns:a14="http://schemas.microsoft.com/office/drawing/2010/main" val="0"/>
              </a:ext>
            </a:extLst>
          </a:blip>
          <a:srcRect l="6819" r="23712"/>
          <a:stretch>
            <a:fillRect/>
          </a:stretch>
        </p:blipFill>
        <p:spPr>
          <a:xfrm>
            <a:off x="6020497" y="1959599"/>
            <a:ext cx="4051679" cy="3237943"/>
          </a:xfrm>
          <a:prstGeom prst="rect">
            <a:avLst/>
          </a:prstGeom>
        </p:spPr>
      </p:pic>
    </p:spTree>
    <p:extLst>
      <p:ext uri="{BB962C8B-B14F-4D97-AF65-F5344CB8AC3E}">
        <p14:creationId xmlns:p14="http://schemas.microsoft.com/office/powerpoint/2010/main" val="2698304516"/>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34745C-31F5-8BA0-B63F-1322321E2573}"/>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8C34203-6328-12A2-78DF-A148775730D9}"/>
              </a:ext>
            </a:extLst>
          </p:cNvPr>
          <p:cNvSpPr>
            <a:spLocks noGrp="1"/>
          </p:cNvSpPr>
          <p:nvPr>
            <p:ph type="title"/>
          </p:nvPr>
        </p:nvSpPr>
        <p:spPr/>
        <p:txBody>
          <a:bodyPr/>
          <a:lstStyle/>
          <a:p>
            <a:r>
              <a:rPr lang="en-US" altLang="zh-CN" dirty="0"/>
              <a:t>Word2Vec</a:t>
            </a:r>
            <a:r>
              <a:rPr lang="zh-CN" altLang="en-US" dirty="0"/>
              <a:t>：将符号映射至高维空间</a:t>
            </a:r>
          </a:p>
        </p:txBody>
      </p:sp>
      <p:sp>
        <p:nvSpPr>
          <p:cNvPr id="5" name="文本框 4">
            <a:extLst>
              <a:ext uri="{FF2B5EF4-FFF2-40B4-BE49-F238E27FC236}">
                <a16:creationId xmlns:a16="http://schemas.microsoft.com/office/drawing/2014/main" id="{FCE46C48-4687-086F-2462-19475985A556}"/>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2.2</a:t>
            </a:r>
            <a:endParaRPr lang="zh-CN" altLang="en-US" sz="3600" b="1" dirty="0">
              <a:solidFill>
                <a:schemeClr val="bg1"/>
              </a:solidFill>
            </a:endParaRPr>
          </a:p>
        </p:txBody>
      </p:sp>
      <p:sp>
        <p:nvSpPr>
          <p:cNvPr id="6" name="半闭框 5">
            <a:extLst>
              <a:ext uri="{FF2B5EF4-FFF2-40B4-BE49-F238E27FC236}">
                <a16:creationId xmlns:a16="http://schemas.microsoft.com/office/drawing/2014/main" id="{3017065D-0C68-E8CE-44CC-2A46C1191FB0}"/>
              </a:ext>
            </a:extLst>
          </p:cNvPr>
          <p:cNvSpPr/>
          <p:nvPr/>
        </p:nvSpPr>
        <p:spPr>
          <a:xfrm>
            <a:off x="1017981" y="1719276"/>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半闭框 6">
            <a:extLst>
              <a:ext uri="{FF2B5EF4-FFF2-40B4-BE49-F238E27FC236}">
                <a16:creationId xmlns:a16="http://schemas.microsoft.com/office/drawing/2014/main" id="{2BE0C4FD-DA77-1EDA-8904-BFFEF1398490}"/>
              </a:ext>
            </a:extLst>
          </p:cNvPr>
          <p:cNvSpPr/>
          <p:nvPr/>
        </p:nvSpPr>
        <p:spPr>
          <a:xfrm flipH="1" flipV="1">
            <a:off x="10207620" y="481769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8" name="文本框 7">
            <a:extLst>
              <a:ext uri="{FF2B5EF4-FFF2-40B4-BE49-F238E27FC236}">
                <a16:creationId xmlns:a16="http://schemas.microsoft.com/office/drawing/2014/main" id="{A04A75F1-0677-8F1A-C995-978616A31595}"/>
              </a:ext>
            </a:extLst>
          </p:cNvPr>
          <p:cNvSpPr txBox="1"/>
          <p:nvPr/>
        </p:nvSpPr>
        <p:spPr>
          <a:xfrm>
            <a:off x="1395176" y="1990074"/>
            <a:ext cx="8896949" cy="461665"/>
          </a:xfrm>
          <a:prstGeom prst="rect">
            <a:avLst/>
          </a:prstGeom>
          <a:noFill/>
        </p:spPr>
        <p:txBody>
          <a:bodyPr wrap="square">
            <a:spAutoFit/>
          </a:bodyPr>
          <a:lstStyle/>
          <a:p>
            <a:r>
              <a:rPr lang="en-US" altLang="zh-CN" sz="2400" b="0" i="0" dirty="0">
                <a:solidFill>
                  <a:srgbClr val="191B1F"/>
                </a:solidFill>
                <a:effectLst/>
                <a:latin typeface="微软雅黑" panose="020B0503020204020204" pitchFamily="34" charset="-122"/>
                <a:ea typeface="微软雅黑" panose="020B0503020204020204" pitchFamily="34" charset="-122"/>
              </a:rPr>
              <a:t>Word2Vec </a:t>
            </a:r>
            <a:r>
              <a:rPr lang="zh-CN" altLang="en-US" sz="2400" b="0" i="0" dirty="0">
                <a:solidFill>
                  <a:srgbClr val="191B1F"/>
                </a:solidFill>
                <a:effectLst/>
                <a:latin typeface="微软雅黑" panose="020B0503020204020204" pitchFamily="34" charset="-122"/>
                <a:ea typeface="微软雅黑" panose="020B0503020204020204" pitchFamily="34" charset="-122"/>
              </a:rPr>
              <a:t>主要有 两种训练方式：</a:t>
            </a:r>
            <a:endParaRPr lang="zh-CN" altLang="en-US" sz="24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2B343B49-E186-41E2-8872-60A47CB113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4837" y="3072612"/>
            <a:ext cx="6337626" cy="1447874"/>
          </a:xfrm>
          <a:prstGeom prst="rect">
            <a:avLst/>
          </a:prstGeom>
        </p:spPr>
      </p:pic>
    </p:spTree>
    <p:extLst>
      <p:ext uri="{BB962C8B-B14F-4D97-AF65-F5344CB8AC3E}">
        <p14:creationId xmlns:p14="http://schemas.microsoft.com/office/powerpoint/2010/main" val="2235876079"/>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827641-A6D5-3321-BE4F-7DFCA135D2DE}"/>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8A00B7C1-7FA2-2DF3-8F6D-94144AB80739}"/>
              </a:ext>
            </a:extLst>
          </p:cNvPr>
          <p:cNvSpPr>
            <a:spLocks noGrp="1"/>
          </p:cNvSpPr>
          <p:nvPr>
            <p:ph type="title"/>
          </p:nvPr>
        </p:nvSpPr>
        <p:spPr/>
        <p:txBody>
          <a:bodyPr/>
          <a:lstStyle/>
          <a:p>
            <a:r>
              <a:rPr lang="en-US" altLang="zh-CN" dirty="0"/>
              <a:t>Word2Vec</a:t>
            </a:r>
            <a:r>
              <a:rPr lang="zh-CN" altLang="en-US" dirty="0"/>
              <a:t>在</a:t>
            </a:r>
            <a:r>
              <a:rPr lang="en-US" altLang="zh-CN" dirty="0"/>
              <a:t>Emoji</a:t>
            </a:r>
            <a:r>
              <a:rPr lang="zh-CN" altLang="en-US" dirty="0"/>
              <a:t>领域的应用</a:t>
            </a:r>
          </a:p>
        </p:txBody>
      </p:sp>
      <p:sp>
        <p:nvSpPr>
          <p:cNvPr id="5" name="文本框 4">
            <a:extLst>
              <a:ext uri="{FF2B5EF4-FFF2-40B4-BE49-F238E27FC236}">
                <a16:creationId xmlns:a16="http://schemas.microsoft.com/office/drawing/2014/main" id="{64EB0E1F-5E63-6249-C31D-056C8B278DF9}"/>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2.3</a:t>
            </a:r>
            <a:endParaRPr lang="zh-CN" altLang="en-US" sz="3600" b="1" dirty="0">
              <a:solidFill>
                <a:schemeClr val="bg1"/>
              </a:solidFill>
            </a:endParaRPr>
          </a:p>
        </p:txBody>
      </p:sp>
      <p:sp>
        <p:nvSpPr>
          <p:cNvPr id="3" name="半闭框 2">
            <a:extLst>
              <a:ext uri="{FF2B5EF4-FFF2-40B4-BE49-F238E27FC236}">
                <a16:creationId xmlns:a16="http://schemas.microsoft.com/office/drawing/2014/main" id="{3BBC5C35-259F-1C2F-AAFE-24FECB418927}"/>
              </a:ext>
            </a:extLst>
          </p:cNvPr>
          <p:cNvSpPr/>
          <p:nvPr/>
        </p:nvSpPr>
        <p:spPr>
          <a:xfrm>
            <a:off x="1017981" y="1719276"/>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4" name="半闭框 3">
            <a:extLst>
              <a:ext uri="{FF2B5EF4-FFF2-40B4-BE49-F238E27FC236}">
                <a16:creationId xmlns:a16="http://schemas.microsoft.com/office/drawing/2014/main" id="{B8EF0F3D-412B-63E6-ECB3-BFFB80E9C9BD}"/>
              </a:ext>
            </a:extLst>
          </p:cNvPr>
          <p:cNvSpPr/>
          <p:nvPr/>
        </p:nvSpPr>
        <p:spPr>
          <a:xfrm flipH="1" flipV="1">
            <a:off x="10969620" y="3387081"/>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pic>
        <p:nvPicPr>
          <p:cNvPr id="7" name="图片 6">
            <a:extLst>
              <a:ext uri="{FF2B5EF4-FFF2-40B4-BE49-F238E27FC236}">
                <a16:creationId xmlns:a16="http://schemas.microsoft.com/office/drawing/2014/main" id="{13302DB9-2FE7-28EB-786C-154DF9C543D4}"/>
              </a:ext>
            </a:extLst>
          </p:cNvPr>
          <p:cNvPicPr>
            <a:picLocks noChangeAspect="1"/>
          </p:cNvPicPr>
          <p:nvPr/>
        </p:nvPicPr>
        <p:blipFill>
          <a:blip r:embed="rId2">
            <a:extLst>
              <a:ext uri="{28A0092B-C50C-407E-A947-70E740481C1C}">
                <a14:useLocalDpi xmlns:a14="http://schemas.microsoft.com/office/drawing/2010/main" val="0"/>
              </a:ext>
            </a:extLst>
          </a:blip>
          <a:srcRect l="1689"/>
          <a:stretch>
            <a:fillRect/>
          </a:stretch>
        </p:blipFill>
        <p:spPr>
          <a:xfrm>
            <a:off x="2069665" y="3870036"/>
            <a:ext cx="8238837" cy="2127456"/>
          </a:xfrm>
          <a:prstGeom prst="rect">
            <a:avLst/>
          </a:prstGeom>
        </p:spPr>
      </p:pic>
      <p:sp>
        <p:nvSpPr>
          <p:cNvPr id="8" name="文本框 7">
            <a:extLst>
              <a:ext uri="{FF2B5EF4-FFF2-40B4-BE49-F238E27FC236}">
                <a16:creationId xmlns:a16="http://schemas.microsoft.com/office/drawing/2014/main" id="{624FF6AD-CB1F-D982-8A8A-12FCB8AD92F1}"/>
              </a:ext>
            </a:extLst>
          </p:cNvPr>
          <p:cNvSpPr txBox="1"/>
          <p:nvPr/>
        </p:nvSpPr>
        <p:spPr>
          <a:xfrm>
            <a:off x="1408546" y="1805709"/>
            <a:ext cx="9665854" cy="2554545"/>
          </a:xfrm>
          <a:prstGeom prst="rect">
            <a:avLst/>
          </a:prstGeom>
          <a:noFill/>
        </p:spPr>
        <p:txBody>
          <a:bodyPr wrap="square" rtlCol="0">
            <a:spAutoFit/>
          </a:bodyPr>
          <a:lstStyle/>
          <a:p>
            <a:r>
              <a:rPr lang="en-US" altLang="zh-CN" sz="3200" b="1" dirty="0">
                <a:latin typeface="微软雅黑" panose="020B0503020204020204" pitchFamily="34" charset="-122"/>
                <a:ea typeface="微软雅黑" panose="020B0503020204020204" pitchFamily="34" charset="-122"/>
              </a:rPr>
              <a:t>Emojiall.com</a:t>
            </a:r>
          </a:p>
          <a:p>
            <a:r>
              <a:rPr lang="zh-CN" altLang="en-US" sz="2400" dirty="0">
                <a:latin typeface="微软雅黑" panose="020B0503020204020204" pitchFamily="34" charset="-122"/>
                <a:ea typeface="微软雅黑" panose="020B0503020204020204" pitchFamily="34" charset="-122"/>
              </a:rPr>
              <a:t>一个</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百科网站，其提供了</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的情感类型和层次表达。不同于上文的情感词典，其使用了对一个拥有不少于</a:t>
            </a:r>
            <a:r>
              <a:rPr lang="en-US" altLang="zh-CN" sz="2400" dirty="0">
                <a:latin typeface="微软雅黑" panose="020B0503020204020204" pitchFamily="34" charset="-122"/>
                <a:ea typeface="微软雅黑" panose="020B0503020204020204" pitchFamily="34" charset="-122"/>
              </a:rPr>
              <a:t>5000</a:t>
            </a:r>
            <a:r>
              <a:rPr lang="zh-CN" altLang="en-US" sz="2400" dirty="0">
                <a:latin typeface="微软雅黑" panose="020B0503020204020204" pitchFamily="34" charset="-122"/>
                <a:ea typeface="微软雅黑" panose="020B0503020204020204" pitchFamily="34" charset="-122"/>
              </a:rPr>
              <a:t>万条推文的公开样本进行了自然语言处理，并利用文本情感分析将表情符号情感与一组数值关联并进行可视化。（</a:t>
            </a:r>
            <a:r>
              <a:rPr lang="en-US" altLang="zh-CN" sz="2400" dirty="0">
                <a:latin typeface="微软雅黑" panose="020B0503020204020204" pitchFamily="34" charset="-122"/>
                <a:ea typeface="微软雅黑" panose="020B0503020204020204" pitchFamily="34" charset="-122"/>
              </a:rPr>
              <a:t>2021</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endParaRPr lang="zh-CN" altLang="en-US" sz="32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00988238"/>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4A02F2-4DF3-C4A3-D1F3-A3DA4E1B02E1}"/>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E5E71C70-87C3-76DB-B0C0-1D1213814E1E}"/>
              </a:ext>
            </a:extLst>
          </p:cNvPr>
          <p:cNvSpPr>
            <a:spLocks noGrp="1"/>
          </p:cNvSpPr>
          <p:nvPr>
            <p:ph type="title"/>
          </p:nvPr>
        </p:nvSpPr>
        <p:spPr/>
        <p:txBody>
          <a:bodyPr/>
          <a:lstStyle/>
          <a:p>
            <a:r>
              <a:rPr lang="en-US" altLang="zh-CN" dirty="0"/>
              <a:t>Word2Vec</a:t>
            </a:r>
            <a:r>
              <a:rPr lang="zh-CN" altLang="en-US" dirty="0"/>
              <a:t>在</a:t>
            </a:r>
            <a:r>
              <a:rPr lang="en-US" altLang="zh-CN" dirty="0"/>
              <a:t>Emoji</a:t>
            </a:r>
            <a:r>
              <a:rPr lang="zh-CN" altLang="en-US" dirty="0"/>
              <a:t>领域的应用</a:t>
            </a:r>
          </a:p>
        </p:txBody>
      </p:sp>
      <p:sp>
        <p:nvSpPr>
          <p:cNvPr id="5" name="文本框 4">
            <a:extLst>
              <a:ext uri="{FF2B5EF4-FFF2-40B4-BE49-F238E27FC236}">
                <a16:creationId xmlns:a16="http://schemas.microsoft.com/office/drawing/2014/main" id="{42CB65C7-2401-44E5-BF52-492BF4FC9CFE}"/>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2.3</a:t>
            </a:r>
            <a:endParaRPr lang="zh-CN" altLang="en-US" sz="3600" b="1" dirty="0">
              <a:solidFill>
                <a:schemeClr val="bg1"/>
              </a:solidFill>
            </a:endParaRPr>
          </a:p>
        </p:txBody>
      </p:sp>
      <p:sp>
        <p:nvSpPr>
          <p:cNvPr id="8" name="文本框 7">
            <a:extLst>
              <a:ext uri="{FF2B5EF4-FFF2-40B4-BE49-F238E27FC236}">
                <a16:creationId xmlns:a16="http://schemas.microsoft.com/office/drawing/2014/main" id="{A3FF01B8-AB29-FCC5-6201-5928368794C5}"/>
              </a:ext>
            </a:extLst>
          </p:cNvPr>
          <p:cNvSpPr txBox="1"/>
          <p:nvPr/>
        </p:nvSpPr>
        <p:spPr>
          <a:xfrm>
            <a:off x="1005893" y="1383289"/>
            <a:ext cx="4847653" cy="3046988"/>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情感分析过程包括数据预处理。特征工程和模型训练。在特征工程阶段，我们选择了谷歌团队于</a:t>
            </a:r>
            <a:r>
              <a:rPr lang="en-US" altLang="zh-CN" sz="2400" dirty="0">
                <a:latin typeface="微软雅黑" panose="020B0503020204020204" pitchFamily="34" charset="-122"/>
                <a:ea typeface="微软雅黑" panose="020B0503020204020204" pitchFamily="34" charset="-122"/>
              </a:rPr>
              <a:t>2013</a:t>
            </a:r>
            <a:r>
              <a:rPr lang="zh-CN" altLang="en-US" sz="2400" dirty="0">
                <a:latin typeface="微软雅黑" panose="020B0503020204020204" pitchFamily="34" charset="-122"/>
                <a:ea typeface="微软雅黑" panose="020B0503020204020204" pitchFamily="34" charset="-122"/>
              </a:rPr>
              <a:t>年提出的词嵌入（</a:t>
            </a:r>
            <a:r>
              <a:rPr lang="en-US" altLang="zh-CN" sz="2400" dirty="0">
                <a:latin typeface="微软雅黑" panose="020B0503020204020204" pitchFamily="34" charset="-122"/>
                <a:ea typeface="微软雅黑" panose="020B0503020204020204" pitchFamily="34" charset="-122"/>
              </a:rPr>
              <a:t>Word2Vec</a:t>
            </a:r>
            <a:r>
              <a:rPr lang="zh-CN" altLang="en-US" sz="2400" dirty="0">
                <a:latin typeface="微软雅黑" panose="020B0503020204020204" pitchFamily="34" charset="-122"/>
                <a:ea typeface="微软雅黑" panose="020B0503020204020204" pitchFamily="34" charset="-122"/>
              </a:rPr>
              <a:t>）表示法。我们将数据分为两部分：训练集按</a:t>
            </a:r>
            <a:r>
              <a:rPr lang="en-US" altLang="zh-CN" sz="2400" dirty="0">
                <a:latin typeface="微软雅黑" panose="020B0503020204020204" pitchFamily="34" charset="-122"/>
                <a:ea typeface="微软雅黑" panose="020B0503020204020204" pitchFamily="34" charset="-122"/>
              </a:rPr>
              <a:t>5</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比例分配，测试集和测试集则随机处理。</a:t>
            </a:r>
          </a:p>
          <a:p>
            <a:endParaRPr lang="en-US" altLang="zh-CN" sz="2400"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1DEA60B2-B72A-CB95-C2B7-EF355098FD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4876" y="1239942"/>
            <a:ext cx="5086611" cy="3092609"/>
          </a:xfrm>
          <a:prstGeom prst="rect">
            <a:avLst/>
          </a:prstGeom>
        </p:spPr>
      </p:pic>
      <p:sp>
        <p:nvSpPr>
          <p:cNvPr id="10" name="文本框 9">
            <a:extLst>
              <a:ext uri="{FF2B5EF4-FFF2-40B4-BE49-F238E27FC236}">
                <a16:creationId xmlns:a16="http://schemas.microsoft.com/office/drawing/2014/main" id="{ED292E95-BE9F-704B-2604-0AE44D584314}"/>
              </a:ext>
            </a:extLst>
          </p:cNvPr>
          <p:cNvSpPr txBox="1"/>
          <p:nvPr/>
        </p:nvSpPr>
        <p:spPr>
          <a:xfrm>
            <a:off x="1005893" y="4458896"/>
            <a:ext cx="9475533" cy="1477328"/>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我们使用了</a:t>
            </a:r>
            <a:r>
              <a:rPr lang="en-US" altLang="zh-CN" sz="2400" dirty="0">
                <a:latin typeface="微软雅黑" panose="020B0503020204020204" pitchFamily="34" charset="-122"/>
                <a:ea typeface="微软雅黑" panose="020B0503020204020204" pitchFamily="34" charset="-122"/>
              </a:rPr>
              <a:t>5000</a:t>
            </a:r>
            <a:r>
              <a:rPr lang="zh-CN" altLang="en-US" sz="2400" dirty="0">
                <a:latin typeface="微软雅黑" panose="020B0503020204020204" pitchFamily="34" charset="-122"/>
                <a:ea typeface="微软雅黑" panose="020B0503020204020204" pitchFamily="34" charset="-122"/>
              </a:rPr>
              <a:t>万条带有表情符号的推文样本作为分析数据仓库，然后将待分析的数据语料库输入训练用于预测情绪的情绪分类器。最后分类器预测情绪的结果分为三类：负面、中性和正向。分类标准如下：</a:t>
            </a:r>
          </a:p>
          <a:p>
            <a:endParaRPr lang="zh-CN" altLang="en-US" dirty="0"/>
          </a:p>
        </p:txBody>
      </p:sp>
      <p:sp>
        <p:nvSpPr>
          <p:cNvPr id="11" name="文本框 10">
            <a:extLst>
              <a:ext uri="{FF2B5EF4-FFF2-40B4-BE49-F238E27FC236}">
                <a16:creationId xmlns:a16="http://schemas.microsoft.com/office/drawing/2014/main" id="{74A05FBB-F40E-FC9D-EDFD-38D4AFC02136}"/>
              </a:ext>
            </a:extLst>
          </p:cNvPr>
          <p:cNvSpPr txBox="1"/>
          <p:nvPr/>
        </p:nvSpPr>
        <p:spPr>
          <a:xfrm>
            <a:off x="-485875" y="655320"/>
            <a:ext cx="1749368" cy="1769715"/>
          </a:xfrm>
          <a:prstGeom prst="rect">
            <a:avLst/>
          </a:prstGeom>
          <a:noFill/>
        </p:spPr>
        <p:txBody>
          <a:bodyPr wrap="square" lIns="0" tIns="0" rIns="0" bIns="0" rtlCol="0">
            <a:spAutoFit/>
          </a:bodyPr>
          <a:lstStyle/>
          <a:p>
            <a:pPr algn="l"/>
            <a:r>
              <a:rPr lang="zh-CN" altLang="en-US" sz="11500" spc="300" dirty="0">
                <a:solidFill>
                  <a:schemeClr val="accent4"/>
                </a:solidFill>
                <a:latin typeface="黑体" panose="02010609060101010101" pitchFamily="49" charset="-122"/>
                <a:ea typeface="黑体" panose="02010609060101010101" pitchFamily="49" charset="-122"/>
              </a:rPr>
              <a:t>“</a:t>
            </a:r>
          </a:p>
        </p:txBody>
      </p:sp>
      <p:sp>
        <p:nvSpPr>
          <p:cNvPr id="12" name="文本框 11">
            <a:extLst>
              <a:ext uri="{FF2B5EF4-FFF2-40B4-BE49-F238E27FC236}">
                <a16:creationId xmlns:a16="http://schemas.microsoft.com/office/drawing/2014/main" id="{0541FA2C-7361-2CE6-38DE-41A1815CAB0E}"/>
              </a:ext>
            </a:extLst>
          </p:cNvPr>
          <p:cNvSpPr txBox="1"/>
          <p:nvPr/>
        </p:nvSpPr>
        <p:spPr>
          <a:xfrm>
            <a:off x="10921023" y="5051367"/>
            <a:ext cx="576811" cy="1769715"/>
          </a:xfrm>
          <a:prstGeom prst="rect">
            <a:avLst/>
          </a:prstGeom>
          <a:noFill/>
        </p:spPr>
        <p:txBody>
          <a:bodyPr wrap="square" lIns="0" tIns="0" rIns="0" bIns="0" rtlCol="0">
            <a:spAutoFit/>
          </a:bodyPr>
          <a:lstStyle/>
          <a:p>
            <a:pPr algn="l"/>
            <a:r>
              <a:rPr lang="en-US" altLang="zh-CN" sz="11500" spc="300" dirty="0">
                <a:solidFill>
                  <a:schemeClr val="accent4"/>
                </a:solidFill>
                <a:latin typeface="黑体" panose="02010609060101010101" pitchFamily="49" charset="-122"/>
                <a:ea typeface="黑体" panose="02010609060101010101" pitchFamily="49" charset="-122"/>
              </a:rPr>
              <a:t>”</a:t>
            </a:r>
            <a:endParaRPr lang="zh-CN" altLang="en-US" sz="11500" spc="300" dirty="0">
              <a:solidFill>
                <a:schemeClr val="accent4"/>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694300638"/>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135847" y="2924237"/>
            <a:ext cx="5844097" cy="511814"/>
            <a:chOff x="5181690" y="2820871"/>
            <a:chExt cx="6290318" cy="550893"/>
          </a:xfrm>
        </p:grpSpPr>
        <p:sp>
          <p:nvSpPr>
            <p:cNvPr id="4" name="椭圆 3">
              <a:extLst>
                <a:ext uri="{FF2B5EF4-FFF2-40B4-BE49-F238E27FC236}">
                  <a16:creationId xmlns:a16="http://schemas.microsoft.com/office/drawing/2014/main" id="{4E038620-75A5-4520-8E25-F9C7B2B6904E}"/>
                </a:ext>
              </a:extLst>
            </p:cNvPr>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entury Gothic" panose="020B0502020202020204" pitchFamily="34" charset="0"/>
                </a:rPr>
                <a:t>1</a:t>
              </a:r>
              <a:endParaRPr lang="zh-CN" altLang="en-US" sz="2400" dirty="0">
                <a:latin typeface="Century Gothic" panose="020B0502020202020204" pitchFamily="34" charset="0"/>
              </a:endParaRPr>
            </a:p>
          </p:txBody>
        </p:sp>
        <p:sp>
          <p:nvSpPr>
            <p:cNvPr id="8" name="文本框 7">
              <a:extLst>
                <a:ext uri="{FF2B5EF4-FFF2-40B4-BE49-F238E27FC236}">
                  <a16:creationId xmlns:a16="http://schemas.microsoft.com/office/drawing/2014/main" id="{7B507C22-58B8-463E-AFBC-7B1028DAA2A5}"/>
                </a:ext>
              </a:extLst>
            </p:cNvPr>
            <p:cNvSpPr txBox="1"/>
            <p:nvPr/>
          </p:nvSpPr>
          <p:spPr>
            <a:xfrm>
              <a:off x="6025662" y="2880873"/>
              <a:ext cx="5446346" cy="413080"/>
            </a:xfrm>
            <a:prstGeom prst="rect">
              <a:avLst/>
            </a:prstGeom>
            <a:noFill/>
          </p:spPr>
          <p:txBody>
            <a:bodyPr wrap="square" lIns="0" tIns="0" rIns="0" bIns="0" rtlCol="0">
              <a:spAutoFit/>
            </a:bodyPr>
            <a:lstStyle/>
            <a:p>
              <a:r>
                <a:rPr lang="zh-CN" altLang="en-US" sz="2400" b="1" spc="300" dirty="0">
                  <a:latin typeface="+mj-ea"/>
                  <a:ea typeface="+mj-ea"/>
                </a:rPr>
                <a:t>研究背景</a:t>
              </a:r>
              <a:endParaRPr lang="zh-CN" altLang="en-US" sz="2400" b="1" spc="300" dirty="0">
                <a:solidFill>
                  <a:schemeClr val="accent3"/>
                </a:solidFill>
              </a:endParaRPr>
            </a:p>
          </p:txBody>
        </p:sp>
      </p:grpSp>
      <p:grpSp>
        <p:nvGrpSpPr>
          <p:cNvPr id="18" name="组合 17"/>
          <p:cNvGrpSpPr/>
          <p:nvPr/>
        </p:nvGrpSpPr>
        <p:grpSpPr>
          <a:xfrm>
            <a:off x="6137763" y="3642259"/>
            <a:ext cx="5844097" cy="511814"/>
            <a:chOff x="5181690" y="3693789"/>
            <a:chExt cx="6290318" cy="550893"/>
          </a:xfrm>
        </p:grpSpPr>
        <p:sp>
          <p:nvSpPr>
            <p:cNvPr id="5" name="椭圆 4">
              <a:extLst>
                <a:ext uri="{FF2B5EF4-FFF2-40B4-BE49-F238E27FC236}">
                  <a16:creationId xmlns:a16="http://schemas.microsoft.com/office/drawing/2014/main" id="{856CB06E-E9F3-4F92-A312-20763F3CB8E7}"/>
                </a:ext>
              </a:extLst>
            </p:cNvPr>
            <p:cNvSpPr/>
            <p:nvPr/>
          </p:nvSpPr>
          <p:spPr>
            <a:xfrm>
              <a:off x="5181690" y="3693789"/>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entury Gothic" panose="020B0502020202020204" pitchFamily="34" charset="0"/>
                </a:rPr>
                <a:t>2</a:t>
              </a:r>
              <a:endParaRPr lang="zh-CN" altLang="en-US" sz="2400" dirty="0">
                <a:latin typeface="Century Gothic" panose="020B0502020202020204" pitchFamily="34" charset="0"/>
              </a:endParaRPr>
            </a:p>
          </p:txBody>
        </p:sp>
        <p:sp>
          <p:nvSpPr>
            <p:cNvPr id="10" name="文本框 9">
              <a:extLst>
                <a:ext uri="{FF2B5EF4-FFF2-40B4-BE49-F238E27FC236}">
                  <a16:creationId xmlns:a16="http://schemas.microsoft.com/office/drawing/2014/main" id="{B2FA74BE-E344-48C4-8EF0-E837820A0AC8}"/>
                </a:ext>
              </a:extLst>
            </p:cNvPr>
            <p:cNvSpPr txBox="1"/>
            <p:nvPr/>
          </p:nvSpPr>
          <p:spPr>
            <a:xfrm>
              <a:off x="6025662" y="3748369"/>
              <a:ext cx="5446346" cy="413080"/>
            </a:xfrm>
            <a:prstGeom prst="rect">
              <a:avLst/>
            </a:prstGeom>
            <a:noFill/>
          </p:spPr>
          <p:txBody>
            <a:bodyPr wrap="square" lIns="0" tIns="0" rIns="0" bIns="0" rtlCol="0">
              <a:spAutoFit/>
            </a:bodyPr>
            <a:lstStyle/>
            <a:p>
              <a:r>
                <a:rPr lang="zh-CN" altLang="en-US" sz="2400" b="1" spc="300" dirty="0">
                  <a:latin typeface="+mj-ea"/>
                  <a:ea typeface="+mj-ea"/>
                </a:rPr>
                <a:t>研究演进</a:t>
              </a:r>
            </a:p>
          </p:txBody>
        </p:sp>
      </p:grpSp>
      <p:grpSp>
        <p:nvGrpSpPr>
          <p:cNvPr id="17" name="组合 16"/>
          <p:cNvGrpSpPr/>
          <p:nvPr/>
        </p:nvGrpSpPr>
        <p:grpSpPr>
          <a:xfrm>
            <a:off x="6135847" y="4361345"/>
            <a:ext cx="5853574" cy="511814"/>
            <a:chOff x="5184190" y="4548742"/>
            <a:chExt cx="6300518" cy="550893"/>
          </a:xfrm>
        </p:grpSpPr>
        <p:sp>
          <p:nvSpPr>
            <p:cNvPr id="6" name="椭圆 5">
              <a:extLst>
                <a:ext uri="{FF2B5EF4-FFF2-40B4-BE49-F238E27FC236}">
                  <a16:creationId xmlns:a16="http://schemas.microsoft.com/office/drawing/2014/main" id="{4595AA9B-38D0-46FD-A522-1C11B31079F7}"/>
                </a:ext>
              </a:extLst>
            </p:cNvPr>
            <p:cNvSpPr/>
            <p:nvPr/>
          </p:nvSpPr>
          <p:spPr>
            <a:xfrm>
              <a:off x="5184190" y="4548742"/>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entury Gothic" panose="020B0502020202020204" pitchFamily="34" charset="0"/>
                </a:rPr>
                <a:t>3</a:t>
              </a:r>
              <a:endParaRPr lang="zh-CN" altLang="en-US" sz="2400" dirty="0">
                <a:latin typeface="Century Gothic" panose="020B0502020202020204" pitchFamily="34" charset="0"/>
              </a:endParaRPr>
            </a:p>
          </p:txBody>
        </p:sp>
        <p:sp>
          <p:nvSpPr>
            <p:cNvPr id="12" name="文本框 11">
              <a:extLst>
                <a:ext uri="{FF2B5EF4-FFF2-40B4-BE49-F238E27FC236}">
                  <a16:creationId xmlns:a16="http://schemas.microsoft.com/office/drawing/2014/main" id="{93CC5F2B-0ED3-4692-A876-F7B76F8D8312}"/>
                </a:ext>
              </a:extLst>
            </p:cNvPr>
            <p:cNvSpPr txBox="1"/>
            <p:nvPr/>
          </p:nvSpPr>
          <p:spPr>
            <a:xfrm>
              <a:off x="6025662" y="4608744"/>
              <a:ext cx="5459046" cy="413080"/>
            </a:xfrm>
            <a:prstGeom prst="rect">
              <a:avLst/>
            </a:prstGeom>
            <a:noFill/>
          </p:spPr>
          <p:txBody>
            <a:bodyPr wrap="square" lIns="0" tIns="0" rIns="0" bIns="0" rtlCol="0">
              <a:spAutoFit/>
            </a:bodyPr>
            <a:lstStyle/>
            <a:p>
              <a:r>
                <a:rPr lang="zh-CN" altLang="en-US" sz="2400" b="1" spc="300" dirty="0">
                  <a:latin typeface="+mj-ea"/>
                  <a:ea typeface="+mj-ea"/>
                </a:rPr>
                <a:t>研究实践</a:t>
              </a:r>
              <a:endParaRPr lang="zh-CN" altLang="en-US" sz="2400" b="1" spc="300" dirty="0">
                <a:solidFill>
                  <a:schemeClr val="accent3"/>
                </a:solidFill>
              </a:endParaRPr>
            </a:p>
          </p:txBody>
        </p:sp>
      </p:grpSp>
      <p:grpSp>
        <p:nvGrpSpPr>
          <p:cNvPr id="16" name="组合 15"/>
          <p:cNvGrpSpPr/>
          <p:nvPr/>
        </p:nvGrpSpPr>
        <p:grpSpPr>
          <a:xfrm>
            <a:off x="6135847" y="5077767"/>
            <a:ext cx="5844097" cy="511814"/>
            <a:chOff x="5181690" y="5404127"/>
            <a:chExt cx="6290318" cy="550893"/>
          </a:xfrm>
        </p:grpSpPr>
        <p:sp>
          <p:nvSpPr>
            <p:cNvPr id="7" name="椭圆 6">
              <a:extLst>
                <a:ext uri="{FF2B5EF4-FFF2-40B4-BE49-F238E27FC236}">
                  <a16:creationId xmlns:a16="http://schemas.microsoft.com/office/drawing/2014/main" id="{BC1540A9-C516-4101-B8E5-F2680A075844}"/>
                </a:ext>
              </a:extLst>
            </p:cNvPr>
            <p:cNvSpPr/>
            <p:nvPr/>
          </p:nvSpPr>
          <p:spPr>
            <a:xfrm>
              <a:off x="5181690" y="5404127"/>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entury Gothic" panose="020B0502020202020204" pitchFamily="34" charset="0"/>
                </a:rPr>
                <a:t>4</a:t>
              </a:r>
              <a:endParaRPr lang="zh-CN" altLang="en-US" sz="2400" dirty="0">
                <a:latin typeface="Century Gothic" panose="020B0502020202020204" pitchFamily="34" charset="0"/>
              </a:endParaRPr>
            </a:p>
          </p:txBody>
        </p:sp>
        <p:sp>
          <p:nvSpPr>
            <p:cNvPr id="14" name="文本框 13">
              <a:extLst>
                <a:ext uri="{FF2B5EF4-FFF2-40B4-BE49-F238E27FC236}">
                  <a16:creationId xmlns:a16="http://schemas.microsoft.com/office/drawing/2014/main" id="{6251B830-D03E-4AA6-96D0-40413DCE8882}"/>
                </a:ext>
              </a:extLst>
            </p:cNvPr>
            <p:cNvSpPr txBox="1"/>
            <p:nvPr/>
          </p:nvSpPr>
          <p:spPr>
            <a:xfrm>
              <a:off x="6025662" y="5469119"/>
              <a:ext cx="5446346" cy="413080"/>
            </a:xfrm>
            <a:prstGeom prst="rect">
              <a:avLst/>
            </a:prstGeom>
            <a:noFill/>
          </p:spPr>
          <p:txBody>
            <a:bodyPr wrap="square" lIns="0" tIns="0" rIns="0" bIns="0" rtlCol="0">
              <a:spAutoFit/>
            </a:bodyPr>
            <a:lstStyle/>
            <a:p>
              <a:r>
                <a:rPr lang="zh-CN" altLang="en-US" sz="2400" b="1" spc="300" dirty="0">
                  <a:latin typeface="+mj-ea"/>
                  <a:ea typeface="+mj-ea"/>
                </a:rPr>
                <a:t>法律挑战</a:t>
              </a:r>
              <a:endParaRPr lang="zh-CN" altLang="en-US" sz="2400" b="1" spc="300" dirty="0">
                <a:solidFill>
                  <a:schemeClr val="accent3"/>
                </a:solidFill>
              </a:endParaRPr>
            </a:p>
          </p:txBody>
        </p:sp>
      </p:grpSp>
      <p:grpSp>
        <p:nvGrpSpPr>
          <p:cNvPr id="20" name="组合 19"/>
          <p:cNvGrpSpPr/>
          <p:nvPr/>
        </p:nvGrpSpPr>
        <p:grpSpPr>
          <a:xfrm>
            <a:off x="6135847" y="5794189"/>
            <a:ext cx="5844097" cy="511814"/>
            <a:chOff x="5181690" y="5404127"/>
            <a:chExt cx="6290318" cy="550893"/>
          </a:xfrm>
        </p:grpSpPr>
        <p:sp>
          <p:nvSpPr>
            <p:cNvPr id="21" name="椭圆 20">
              <a:extLst>
                <a:ext uri="{FF2B5EF4-FFF2-40B4-BE49-F238E27FC236}">
                  <a16:creationId xmlns:a16="http://schemas.microsoft.com/office/drawing/2014/main" id="{BC1540A9-C516-4101-B8E5-F2680A075844}"/>
                </a:ext>
              </a:extLst>
            </p:cNvPr>
            <p:cNvSpPr/>
            <p:nvPr/>
          </p:nvSpPr>
          <p:spPr>
            <a:xfrm>
              <a:off x="5181690" y="5404127"/>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entury Gothic" panose="020B0502020202020204" pitchFamily="34" charset="0"/>
                </a:rPr>
                <a:t>5</a:t>
              </a:r>
              <a:endParaRPr lang="zh-CN" altLang="en-US" sz="2400" dirty="0">
                <a:latin typeface="Century Gothic" panose="020B0502020202020204" pitchFamily="34" charset="0"/>
              </a:endParaRPr>
            </a:p>
          </p:txBody>
        </p:sp>
        <p:sp>
          <p:nvSpPr>
            <p:cNvPr id="22" name="文本框 21">
              <a:extLst>
                <a:ext uri="{FF2B5EF4-FFF2-40B4-BE49-F238E27FC236}">
                  <a16:creationId xmlns:a16="http://schemas.microsoft.com/office/drawing/2014/main" id="{6251B830-D03E-4AA6-96D0-40413DCE8882}"/>
                </a:ext>
              </a:extLst>
            </p:cNvPr>
            <p:cNvSpPr txBox="1"/>
            <p:nvPr/>
          </p:nvSpPr>
          <p:spPr>
            <a:xfrm>
              <a:off x="6025662" y="5469119"/>
              <a:ext cx="5446346" cy="413080"/>
            </a:xfrm>
            <a:prstGeom prst="rect">
              <a:avLst/>
            </a:prstGeom>
            <a:noFill/>
          </p:spPr>
          <p:txBody>
            <a:bodyPr wrap="square" lIns="0" tIns="0" rIns="0" bIns="0" rtlCol="0">
              <a:spAutoFit/>
            </a:bodyPr>
            <a:lstStyle/>
            <a:p>
              <a:r>
                <a:rPr lang="zh-CN" altLang="en-US" sz="2400" b="1" spc="300" dirty="0">
                  <a:latin typeface="+mj-ea"/>
                  <a:ea typeface="+mj-ea"/>
                </a:rPr>
                <a:t>总结展望</a:t>
              </a:r>
              <a:endParaRPr lang="zh-CN" altLang="en-US" sz="2400" b="1" spc="300" dirty="0">
                <a:solidFill>
                  <a:schemeClr val="accent3"/>
                </a:solidFill>
              </a:endParaRPr>
            </a:p>
          </p:txBody>
        </p:sp>
      </p:grpSp>
      <p:sp>
        <p:nvSpPr>
          <p:cNvPr id="23" name="文本占位符 5">
            <a:extLst>
              <a:ext uri="{FF2B5EF4-FFF2-40B4-BE49-F238E27FC236}">
                <a16:creationId xmlns:a16="http://schemas.microsoft.com/office/drawing/2014/main" id="{E51A67F7-2D5D-449D-9AE5-2FF7DEEFA49F}"/>
              </a:ext>
            </a:extLst>
          </p:cNvPr>
          <p:cNvSpPr txBox="1">
            <a:spLocks/>
          </p:cNvSpPr>
          <p:nvPr/>
        </p:nvSpPr>
        <p:spPr>
          <a:xfrm>
            <a:off x="1678166" y="3775845"/>
            <a:ext cx="2762739" cy="914398"/>
          </a:xfrm>
          <a:prstGeom prst="rect">
            <a:avLst/>
          </a:prstGeom>
        </p:spPr>
        <p:txBody>
          <a:bodyPr>
            <a:noAutofit/>
          </a:bodyPr>
          <a:lstStyle>
            <a:lvl1pPr marL="0" indent="0" algn="ctr" rtl="0" eaLnBrk="0" fontAlgn="base" hangingPunct="0">
              <a:lnSpc>
                <a:spcPct val="90000"/>
              </a:lnSpc>
              <a:spcBef>
                <a:spcPts val="1000"/>
              </a:spcBef>
              <a:spcAft>
                <a:spcPct val="0"/>
              </a:spcAft>
              <a:buFont typeface="Arial" panose="020B0604020202020204" pitchFamily="34" charset="0"/>
              <a:buNone/>
              <a:defRPr sz="6000" b="1" kern="1200">
                <a:solidFill>
                  <a:schemeClr val="accent1"/>
                </a:solidFill>
                <a:latin typeface="微软雅黑" panose="020B0503020204020204" pitchFamily="34" charset="-122"/>
                <a:ea typeface="微软雅黑" panose="020B0503020204020204" pitchFamily="3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目录</a:t>
            </a:r>
          </a:p>
        </p:txBody>
      </p:sp>
      <p:sp>
        <p:nvSpPr>
          <p:cNvPr id="24" name="文本占位符 8">
            <a:extLst>
              <a:ext uri="{FF2B5EF4-FFF2-40B4-BE49-F238E27FC236}">
                <a16:creationId xmlns:a16="http://schemas.microsoft.com/office/drawing/2014/main" id="{7239F040-8C2F-4B38-8A30-4607B537A64A}"/>
              </a:ext>
            </a:extLst>
          </p:cNvPr>
          <p:cNvSpPr txBox="1">
            <a:spLocks/>
          </p:cNvSpPr>
          <p:nvPr/>
        </p:nvSpPr>
        <p:spPr>
          <a:xfrm>
            <a:off x="2063073" y="4793977"/>
            <a:ext cx="1992924" cy="360850"/>
          </a:xfrm>
          <a:prstGeom prst="rect">
            <a:avLst/>
          </a:prstGeom>
        </p:spPr>
        <p:txBody>
          <a:bodyPr>
            <a:noAutofit/>
          </a:bodyPr>
          <a:lstStyle>
            <a:lvl1pPr marL="0" indent="0" algn="ctr" rtl="0" eaLnBrk="0" fontAlgn="base" hangingPunct="0">
              <a:lnSpc>
                <a:spcPct val="90000"/>
              </a:lnSpc>
              <a:spcBef>
                <a:spcPts val="1000"/>
              </a:spcBef>
              <a:spcAft>
                <a:spcPct val="0"/>
              </a:spcAft>
              <a:buFontTx/>
              <a:buNone/>
              <a:defRPr sz="2000" b="0" kern="1200" baseline="0">
                <a:solidFill>
                  <a:schemeClr val="accent2"/>
                </a:solidFill>
                <a:latin typeface="微软雅黑 Light" panose="020B0502040204020203" pitchFamily="34" charset="-122"/>
                <a:ea typeface="微软雅黑 Light" panose="020B0502040204020203" pitchFamily="3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CONTENTS</a:t>
            </a:r>
            <a:endParaRPr lang="zh-CN" altLang="en-US" dirty="0"/>
          </a:p>
        </p:txBody>
      </p:sp>
      <p:sp>
        <p:nvSpPr>
          <p:cNvPr id="25" name="矩形 24"/>
          <p:cNvSpPr/>
          <p:nvPr/>
        </p:nvSpPr>
        <p:spPr>
          <a:xfrm>
            <a:off x="2767873" y="5369423"/>
            <a:ext cx="583324" cy="617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4441344"/>
      </p:ext>
    </p:extLst>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AE3345-413F-DD5E-0FBA-42B3502E3202}"/>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CA4D5C3-6E9D-7491-AFCF-39C60BC10DAD}"/>
              </a:ext>
            </a:extLst>
          </p:cNvPr>
          <p:cNvSpPr>
            <a:spLocks noGrp="1"/>
          </p:cNvSpPr>
          <p:nvPr>
            <p:ph type="title"/>
          </p:nvPr>
        </p:nvSpPr>
        <p:spPr/>
        <p:txBody>
          <a:bodyPr/>
          <a:lstStyle/>
          <a:p>
            <a:r>
              <a:rPr lang="en-US" altLang="zh-CN" dirty="0"/>
              <a:t>Word2Vec</a:t>
            </a:r>
            <a:r>
              <a:rPr lang="zh-CN" altLang="en-US" dirty="0"/>
              <a:t>在</a:t>
            </a:r>
            <a:r>
              <a:rPr lang="en-US" altLang="zh-CN" dirty="0"/>
              <a:t>Emoji</a:t>
            </a:r>
            <a:r>
              <a:rPr lang="zh-CN" altLang="en-US" dirty="0"/>
              <a:t>领域的应用</a:t>
            </a:r>
          </a:p>
        </p:txBody>
      </p:sp>
      <p:sp>
        <p:nvSpPr>
          <p:cNvPr id="5" name="文本框 4">
            <a:extLst>
              <a:ext uri="{FF2B5EF4-FFF2-40B4-BE49-F238E27FC236}">
                <a16:creationId xmlns:a16="http://schemas.microsoft.com/office/drawing/2014/main" id="{076E99AC-2A04-D40D-7573-4D0171C29875}"/>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2.3</a:t>
            </a:r>
            <a:endParaRPr lang="zh-CN" altLang="en-US" sz="3600" b="1" dirty="0">
              <a:solidFill>
                <a:schemeClr val="bg1"/>
              </a:solidFill>
            </a:endParaRPr>
          </a:p>
        </p:txBody>
      </p:sp>
      <p:pic>
        <p:nvPicPr>
          <p:cNvPr id="4" name="图片 3">
            <a:extLst>
              <a:ext uri="{FF2B5EF4-FFF2-40B4-BE49-F238E27FC236}">
                <a16:creationId xmlns:a16="http://schemas.microsoft.com/office/drawing/2014/main" id="{70AD5247-438C-93F3-E01C-05D1518530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7491" y="1671873"/>
            <a:ext cx="3988378" cy="3912937"/>
          </a:xfrm>
          <a:prstGeom prst="rect">
            <a:avLst/>
          </a:prstGeom>
        </p:spPr>
      </p:pic>
      <p:pic>
        <p:nvPicPr>
          <p:cNvPr id="7" name="图片 6">
            <a:extLst>
              <a:ext uri="{FF2B5EF4-FFF2-40B4-BE49-F238E27FC236}">
                <a16:creationId xmlns:a16="http://schemas.microsoft.com/office/drawing/2014/main" id="{2047468B-9C40-D2DE-7985-9A64E974D8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6476" y="1671873"/>
            <a:ext cx="5936307" cy="3986746"/>
          </a:xfrm>
          <a:prstGeom prst="rect">
            <a:avLst/>
          </a:prstGeom>
        </p:spPr>
      </p:pic>
    </p:spTree>
    <p:extLst>
      <p:ext uri="{BB962C8B-B14F-4D97-AF65-F5344CB8AC3E}">
        <p14:creationId xmlns:p14="http://schemas.microsoft.com/office/powerpoint/2010/main" val="361064486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A4EC72-6087-D42B-8FC8-8CDBA4EF3317}"/>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F993481-A93E-C3C9-53ED-93754B8D84A8}"/>
              </a:ext>
            </a:extLst>
          </p:cNvPr>
          <p:cNvSpPr>
            <a:spLocks noGrp="1"/>
          </p:cNvSpPr>
          <p:nvPr>
            <p:ph type="title"/>
          </p:nvPr>
        </p:nvSpPr>
        <p:spPr/>
        <p:txBody>
          <a:bodyPr/>
          <a:lstStyle/>
          <a:p>
            <a:r>
              <a:rPr lang="en-US" altLang="zh-CN" dirty="0"/>
              <a:t>DEEPMOJI</a:t>
            </a:r>
            <a:endParaRPr lang="zh-CN" altLang="en-US" dirty="0"/>
          </a:p>
        </p:txBody>
      </p:sp>
      <p:sp>
        <p:nvSpPr>
          <p:cNvPr id="5" name="文本框 4">
            <a:extLst>
              <a:ext uri="{FF2B5EF4-FFF2-40B4-BE49-F238E27FC236}">
                <a16:creationId xmlns:a16="http://schemas.microsoft.com/office/drawing/2014/main" id="{D973CD78-2FC4-EA2A-F59B-9CF60E847CD7}"/>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2.4</a:t>
            </a:r>
            <a:endParaRPr lang="zh-CN" altLang="en-US" sz="3600" b="1" dirty="0">
              <a:solidFill>
                <a:schemeClr val="bg1"/>
              </a:solidFill>
            </a:endParaRPr>
          </a:p>
        </p:txBody>
      </p:sp>
      <p:sp>
        <p:nvSpPr>
          <p:cNvPr id="3" name="半闭框 2">
            <a:extLst>
              <a:ext uri="{FF2B5EF4-FFF2-40B4-BE49-F238E27FC236}">
                <a16:creationId xmlns:a16="http://schemas.microsoft.com/office/drawing/2014/main" id="{FC1ACC5F-F52D-64F4-38BA-5EFE04F9D7B7}"/>
              </a:ext>
            </a:extLst>
          </p:cNvPr>
          <p:cNvSpPr/>
          <p:nvPr/>
        </p:nvSpPr>
        <p:spPr>
          <a:xfrm>
            <a:off x="1017981" y="1719276"/>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6" name="半闭框 5">
            <a:extLst>
              <a:ext uri="{FF2B5EF4-FFF2-40B4-BE49-F238E27FC236}">
                <a16:creationId xmlns:a16="http://schemas.microsoft.com/office/drawing/2014/main" id="{23E73E07-1F0E-F298-3706-E6D8E68F4740}"/>
              </a:ext>
            </a:extLst>
          </p:cNvPr>
          <p:cNvSpPr/>
          <p:nvPr/>
        </p:nvSpPr>
        <p:spPr>
          <a:xfrm flipH="1" flipV="1">
            <a:off x="9001405" y="2751437"/>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9" name="文本框 8">
            <a:extLst>
              <a:ext uri="{FF2B5EF4-FFF2-40B4-BE49-F238E27FC236}">
                <a16:creationId xmlns:a16="http://schemas.microsoft.com/office/drawing/2014/main" id="{F3A25BB1-1A40-F968-A9AE-32A9AE0BF5F7}"/>
              </a:ext>
            </a:extLst>
          </p:cNvPr>
          <p:cNvSpPr txBox="1"/>
          <p:nvPr/>
        </p:nvSpPr>
        <p:spPr>
          <a:xfrm>
            <a:off x="1467116" y="1837646"/>
            <a:ext cx="7461791" cy="1200329"/>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由麻省理工学院媒体实验室开发（</a:t>
            </a:r>
            <a:r>
              <a:rPr lang="en-US" altLang="zh-CN" sz="2400" dirty="0">
                <a:latin typeface="微软雅黑" panose="020B0503020204020204" pitchFamily="34" charset="-122"/>
                <a:ea typeface="微软雅黑" panose="020B0503020204020204" pitchFamily="34" charset="-122"/>
              </a:rPr>
              <a:t>2017</a:t>
            </a:r>
            <a:r>
              <a:rPr lang="zh-CN" altLang="en-US" sz="2400" dirty="0">
                <a:latin typeface="微软雅黑" panose="020B0503020204020204" pitchFamily="34" charset="-122"/>
                <a:ea typeface="微软雅黑" panose="020B0503020204020204" pitchFamily="34" charset="-122"/>
              </a:rPr>
              <a:t>），其核心目标是解决社交媒体中文本与符号之间复杂的情感互动，特别是处理讽刺、自嘲和情感反转等高难度 </a:t>
            </a:r>
            <a:r>
              <a:rPr lang="en-US" altLang="zh-CN" sz="2400" dirty="0">
                <a:latin typeface="微软雅黑" panose="020B0503020204020204" pitchFamily="34" charset="-122"/>
                <a:ea typeface="微软雅黑" panose="020B0503020204020204" pitchFamily="34" charset="-122"/>
              </a:rPr>
              <a:t>NLP </a:t>
            </a:r>
            <a:r>
              <a:rPr lang="zh-CN" altLang="en-US" sz="2400" dirty="0">
                <a:latin typeface="微软雅黑" panose="020B0503020204020204" pitchFamily="34" charset="-122"/>
                <a:ea typeface="微软雅黑" panose="020B0503020204020204" pitchFamily="34" charset="-122"/>
              </a:rPr>
              <a:t>任务。</a:t>
            </a:r>
          </a:p>
        </p:txBody>
      </p:sp>
      <p:pic>
        <p:nvPicPr>
          <p:cNvPr id="11" name="图片 10">
            <a:extLst>
              <a:ext uri="{FF2B5EF4-FFF2-40B4-BE49-F238E27FC236}">
                <a16:creationId xmlns:a16="http://schemas.microsoft.com/office/drawing/2014/main" id="{BDD61DAD-76CD-F0A8-9293-7478EDAF0F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8627" y="3429000"/>
            <a:ext cx="4216617" cy="2311519"/>
          </a:xfrm>
          <a:prstGeom prst="rect">
            <a:avLst/>
          </a:prstGeom>
        </p:spPr>
      </p:pic>
      <p:pic>
        <p:nvPicPr>
          <p:cNvPr id="13" name="图片 12">
            <a:extLst>
              <a:ext uri="{FF2B5EF4-FFF2-40B4-BE49-F238E27FC236}">
                <a16:creationId xmlns:a16="http://schemas.microsoft.com/office/drawing/2014/main" id="{7E2439BA-EAE4-71CA-FB1C-52238D101C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8474" y="3429000"/>
            <a:ext cx="4782726" cy="2063816"/>
          </a:xfrm>
          <a:prstGeom prst="rect">
            <a:avLst/>
          </a:prstGeom>
        </p:spPr>
      </p:pic>
    </p:spTree>
    <p:extLst>
      <p:ext uri="{BB962C8B-B14F-4D97-AF65-F5344CB8AC3E}">
        <p14:creationId xmlns:p14="http://schemas.microsoft.com/office/powerpoint/2010/main" val="1540629068"/>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29C1EB-A3C8-C366-A7A5-60596DFD8F31}"/>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733CF178-D9DD-C368-6BF8-BFAA3D8CD86E}"/>
              </a:ext>
            </a:extLst>
          </p:cNvPr>
          <p:cNvSpPr>
            <a:spLocks noGrp="1"/>
          </p:cNvSpPr>
          <p:nvPr>
            <p:ph type="title"/>
          </p:nvPr>
        </p:nvSpPr>
        <p:spPr/>
        <p:txBody>
          <a:bodyPr/>
          <a:lstStyle/>
          <a:p>
            <a:r>
              <a:rPr lang="en-US" altLang="zh-CN" dirty="0"/>
              <a:t>DEEPMOJI</a:t>
            </a:r>
            <a:endParaRPr lang="zh-CN" altLang="en-US" dirty="0"/>
          </a:p>
        </p:txBody>
      </p:sp>
      <p:sp>
        <p:nvSpPr>
          <p:cNvPr id="5" name="文本框 4">
            <a:extLst>
              <a:ext uri="{FF2B5EF4-FFF2-40B4-BE49-F238E27FC236}">
                <a16:creationId xmlns:a16="http://schemas.microsoft.com/office/drawing/2014/main" id="{32C0FFFD-9FCE-DEA1-F115-BAAD4E288C47}"/>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2.4</a:t>
            </a:r>
            <a:endParaRPr lang="zh-CN" altLang="en-US" sz="3600" b="1" dirty="0">
              <a:solidFill>
                <a:schemeClr val="bg1"/>
              </a:solidFill>
            </a:endParaRPr>
          </a:p>
        </p:txBody>
      </p:sp>
      <p:sp>
        <p:nvSpPr>
          <p:cNvPr id="3" name="半闭框 2">
            <a:extLst>
              <a:ext uri="{FF2B5EF4-FFF2-40B4-BE49-F238E27FC236}">
                <a16:creationId xmlns:a16="http://schemas.microsoft.com/office/drawing/2014/main" id="{D8F13109-A775-8820-5DE7-5EFE4A022800}"/>
              </a:ext>
            </a:extLst>
          </p:cNvPr>
          <p:cNvSpPr/>
          <p:nvPr/>
        </p:nvSpPr>
        <p:spPr>
          <a:xfrm>
            <a:off x="921734" y="1347194"/>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6" name="半闭框 5">
            <a:extLst>
              <a:ext uri="{FF2B5EF4-FFF2-40B4-BE49-F238E27FC236}">
                <a16:creationId xmlns:a16="http://schemas.microsoft.com/office/drawing/2014/main" id="{4CB6C2B7-4107-2B70-CE4D-69F4F471C97F}"/>
              </a:ext>
            </a:extLst>
          </p:cNvPr>
          <p:cNvSpPr/>
          <p:nvPr/>
        </p:nvSpPr>
        <p:spPr>
          <a:xfrm flipH="1" flipV="1">
            <a:off x="10694890" y="5474134"/>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9" name="文本框 8">
            <a:extLst>
              <a:ext uri="{FF2B5EF4-FFF2-40B4-BE49-F238E27FC236}">
                <a16:creationId xmlns:a16="http://schemas.microsoft.com/office/drawing/2014/main" id="{43B35ACE-0FA0-94D9-C60A-54508ECB0569}"/>
              </a:ext>
            </a:extLst>
          </p:cNvPr>
          <p:cNvSpPr txBox="1"/>
          <p:nvPr/>
        </p:nvSpPr>
        <p:spPr>
          <a:xfrm>
            <a:off x="1402380" y="1526011"/>
            <a:ext cx="9437381" cy="4154984"/>
          </a:xfrm>
          <a:prstGeom prst="rect">
            <a:avLst/>
          </a:prstGeom>
          <a:noFill/>
        </p:spPr>
        <p:txBody>
          <a:bodyPr wrap="square">
            <a:spAutoFit/>
          </a:bodyPr>
          <a:lstStyle/>
          <a:p>
            <a:r>
              <a:rPr lang="en-US" altLang="zh-CN" sz="2400" dirty="0" err="1">
                <a:latin typeface="微软雅黑" panose="020B0503020204020204" pitchFamily="34" charset="-122"/>
                <a:ea typeface="微软雅黑" panose="020B0503020204020204" pitchFamily="34" charset="-122"/>
              </a:rPr>
              <a:t>DeepMoji</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标志着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情感分析从“静态统计”向“动态推理”的质变。其赋予了计算机理解这些词典在具体语境中如何变化的能力。</a:t>
            </a:r>
            <a:endParaRPr lang="en-US" altLang="zh-CN" sz="24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r>
              <a:rPr lang="en-US" altLang="zh-CN" sz="2400" dirty="0" err="1">
                <a:latin typeface="微软雅黑" panose="020B0503020204020204" pitchFamily="34" charset="-122"/>
                <a:ea typeface="微软雅黑" panose="020B0503020204020204" pitchFamily="34" charset="-122"/>
              </a:rPr>
              <a:t>DeepMoji</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的技术架构基于 双向长短期记忆网络。不同于传统模型只从左向右读取文本，</a:t>
            </a:r>
            <a:r>
              <a:rPr lang="en-US" altLang="zh-CN" sz="2400" dirty="0" err="1">
                <a:latin typeface="微软雅黑" panose="020B0503020204020204" pitchFamily="34" charset="-122"/>
                <a:ea typeface="微软雅黑" panose="020B0503020204020204" pitchFamily="34" charset="-122"/>
              </a:rPr>
              <a:t>DeepMoji</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通过双向读取，能够同时捕捉到一个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之前和之后的文本线索。</a:t>
            </a:r>
            <a:endParaRPr lang="en-US" altLang="zh-CN" sz="24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r>
              <a:rPr lang="en-US" altLang="zh-CN" sz="2400" dirty="0" err="1">
                <a:latin typeface="微软雅黑" panose="020B0503020204020204" pitchFamily="34" charset="-122"/>
                <a:ea typeface="微软雅黑" panose="020B0503020204020204" pitchFamily="34" charset="-122"/>
              </a:rPr>
              <a:t>DeepMoji</a:t>
            </a:r>
            <a:r>
              <a:rPr lang="zh-CN" altLang="en-US" sz="2400" dirty="0">
                <a:latin typeface="微软雅黑" panose="020B0503020204020204" pitchFamily="34" charset="-122"/>
                <a:ea typeface="微软雅黑" panose="020B0503020204020204" pitchFamily="34" charset="-122"/>
              </a:rPr>
              <a:t>引入了专门设计的注意力层。在输入阶段，</a:t>
            </a:r>
            <a:r>
              <a:rPr lang="en-US" altLang="zh-CN" sz="2400" dirty="0" err="1">
                <a:latin typeface="微软雅黑" panose="020B0503020204020204" pitchFamily="34" charset="-122"/>
                <a:ea typeface="微软雅黑" panose="020B0503020204020204" pitchFamily="34" charset="-122"/>
              </a:rPr>
              <a:t>DeepMoji</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继承并扩展了词嵌入技术，将文本中的词汇映射到一个能够捕捉复杂语义关系的向量空间中。当模型处理一段文本时，</a:t>
            </a:r>
            <a:r>
              <a:rPr lang="en-US" altLang="zh-CN" sz="2400" dirty="0">
                <a:latin typeface="微软雅黑" panose="020B0503020204020204" pitchFamily="34" charset="-122"/>
                <a:ea typeface="微软雅黑" panose="020B0503020204020204" pitchFamily="34" charset="-122"/>
              </a:rPr>
              <a:t>Attention </a:t>
            </a:r>
            <a:r>
              <a:rPr lang="zh-CN" altLang="en-US" sz="2400" dirty="0">
                <a:latin typeface="微软雅黑" panose="020B0503020204020204" pitchFamily="34" charset="-122"/>
                <a:ea typeface="微软雅黑" panose="020B0503020204020204" pitchFamily="34" charset="-122"/>
              </a:rPr>
              <a:t>机制会自动识别出句子中哪些词语对当前情感的贡献最大。</a:t>
            </a:r>
          </a:p>
        </p:txBody>
      </p:sp>
    </p:spTree>
    <p:extLst>
      <p:ext uri="{BB962C8B-B14F-4D97-AF65-F5344CB8AC3E}">
        <p14:creationId xmlns:p14="http://schemas.microsoft.com/office/powerpoint/2010/main" val="1752728014"/>
      </p:ext>
    </p:extLst>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3115F2-5AA8-DE0C-21B8-2C42A37C57CA}"/>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245EEFDA-2B10-6F24-85DA-5A3E0D64F876}"/>
              </a:ext>
            </a:extLst>
          </p:cNvPr>
          <p:cNvSpPr>
            <a:spLocks noGrp="1"/>
          </p:cNvSpPr>
          <p:nvPr>
            <p:ph type="title"/>
          </p:nvPr>
        </p:nvSpPr>
        <p:spPr/>
        <p:txBody>
          <a:bodyPr/>
          <a:lstStyle/>
          <a:p>
            <a:r>
              <a:rPr lang="en-US" altLang="zh-CN" dirty="0"/>
              <a:t>DEEPMOJI</a:t>
            </a:r>
            <a:endParaRPr lang="zh-CN" altLang="en-US" dirty="0"/>
          </a:p>
        </p:txBody>
      </p:sp>
      <p:sp>
        <p:nvSpPr>
          <p:cNvPr id="5" name="文本框 4">
            <a:extLst>
              <a:ext uri="{FF2B5EF4-FFF2-40B4-BE49-F238E27FC236}">
                <a16:creationId xmlns:a16="http://schemas.microsoft.com/office/drawing/2014/main" id="{855CB9CC-7265-41CB-FCB9-EF43F878FB26}"/>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2.4</a:t>
            </a:r>
            <a:endParaRPr lang="zh-CN" altLang="en-US" sz="3600" b="1" dirty="0">
              <a:solidFill>
                <a:schemeClr val="bg1"/>
              </a:solidFill>
            </a:endParaRPr>
          </a:p>
        </p:txBody>
      </p:sp>
      <p:sp>
        <p:nvSpPr>
          <p:cNvPr id="3" name="半闭框 2">
            <a:extLst>
              <a:ext uri="{FF2B5EF4-FFF2-40B4-BE49-F238E27FC236}">
                <a16:creationId xmlns:a16="http://schemas.microsoft.com/office/drawing/2014/main" id="{60BA11BA-0DDC-E0DD-7650-9FE8D6AE5605}"/>
              </a:ext>
            </a:extLst>
          </p:cNvPr>
          <p:cNvSpPr/>
          <p:nvPr/>
        </p:nvSpPr>
        <p:spPr>
          <a:xfrm>
            <a:off x="6233751" y="1107651"/>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6" name="半闭框 5">
            <a:extLst>
              <a:ext uri="{FF2B5EF4-FFF2-40B4-BE49-F238E27FC236}">
                <a16:creationId xmlns:a16="http://schemas.microsoft.com/office/drawing/2014/main" id="{8BD5FCF5-81FB-CE22-674B-4CD91EA27BEC}"/>
              </a:ext>
            </a:extLst>
          </p:cNvPr>
          <p:cNvSpPr/>
          <p:nvPr/>
        </p:nvSpPr>
        <p:spPr>
          <a:xfrm flipH="1" flipV="1">
            <a:off x="10694890" y="5474134"/>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9" name="文本框 8">
            <a:extLst>
              <a:ext uri="{FF2B5EF4-FFF2-40B4-BE49-F238E27FC236}">
                <a16:creationId xmlns:a16="http://schemas.microsoft.com/office/drawing/2014/main" id="{354B7120-8548-78A4-235D-C530E74B7B5D}"/>
              </a:ext>
            </a:extLst>
          </p:cNvPr>
          <p:cNvSpPr txBox="1"/>
          <p:nvPr/>
        </p:nvSpPr>
        <p:spPr>
          <a:xfrm>
            <a:off x="6536115" y="1226034"/>
            <a:ext cx="4707642" cy="4524315"/>
          </a:xfrm>
          <a:prstGeom prst="rect">
            <a:avLst/>
          </a:prstGeom>
          <a:noFill/>
        </p:spPr>
        <p:txBody>
          <a:bodyPr wrap="square">
            <a:spAutoFit/>
          </a:bodyPr>
          <a:lstStyle/>
          <a:p>
            <a:r>
              <a:rPr lang="en-US" altLang="zh-CN" sz="2400" dirty="0" err="1">
                <a:latin typeface="微软雅黑" panose="020B0503020204020204" pitchFamily="34" charset="-122"/>
                <a:ea typeface="微软雅黑" panose="020B0503020204020204" pitchFamily="34" charset="-122"/>
              </a:rPr>
              <a:t>DeepMoji</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的核心优势源于其宏大的训练数据集。官方研究通过抓取超过 </a:t>
            </a:r>
            <a:r>
              <a:rPr lang="en-US" altLang="zh-CN" sz="2400" dirty="0">
                <a:latin typeface="微软雅黑" panose="020B0503020204020204" pitchFamily="34" charset="-122"/>
                <a:ea typeface="微软雅黑" panose="020B0503020204020204" pitchFamily="34" charset="-122"/>
              </a:rPr>
              <a:t>12 </a:t>
            </a:r>
            <a:r>
              <a:rPr lang="zh-CN" altLang="en-US" sz="2400" dirty="0">
                <a:latin typeface="微软雅黑" panose="020B0503020204020204" pitchFamily="34" charset="-122"/>
                <a:ea typeface="微软雅黑" panose="020B0503020204020204" pitchFamily="34" charset="-122"/>
              </a:rPr>
              <a:t>亿条推文，构建了一个名为 </a:t>
            </a:r>
            <a:r>
              <a:rPr lang="en-US" altLang="zh-CN" sz="2400" dirty="0">
                <a:latin typeface="微软雅黑" panose="020B0503020204020204" pitchFamily="34" charset="-122"/>
                <a:ea typeface="微软雅黑" panose="020B0503020204020204" pitchFamily="34" charset="-122"/>
              </a:rPr>
              <a:t>Emoji Prediction Task</a:t>
            </a:r>
            <a:r>
              <a:rPr lang="zh-CN" altLang="en-US" sz="2400" dirty="0">
                <a:latin typeface="微软雅黑" panose="020B0503020204020204" pitchFamily="34" charset="-122"/>
                <a:ea typeface="微软雅黑" panose="020B0503020204020204" pitchFamily="34" charset="-122"/>
              </a:rPr>
              <a:t>的预训练框架。</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在这个过程中，模型学习到的不仅仅是哪个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代表什么情感，而是更高级的语境表示。</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这种基于海量数据的学习，使得 </a:t>
            </a:r>
            <a:r>
              <a:rPr lang="en-US" altLang="zh-CN" sz="2400" dirty="0" err="1">
                <a:latin typeface="微软雅黑" panose="020B0503020204020204" pitchFamily="34" charset="-122"/>
                <a:ea typeface="微软雅黑" panose="020B0503020204020204" pitchFamily="34" charset="-122"/>
              </a:rPr>
              <a:t>DeepMoji</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能够识别出文本与其所附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之间的语义冲突，进而准确判定讽刺等复杂情绪。</a:t>
            </a:r>
          </a:p>
        </p:txBody>
      </p:sp>
      <p:pic>
        <p:nvPicPr>
          <p:cNvPr id="7" name="图片 6">
            <a:extLst>
              <a:ext uri="{FF2B5EF4-FFF2-40B4-BE49-F238E27FC236}">
                <a16:creationId xmlns:a16="http://schemas.microsoft.com/office/drawing/2014/main" id="{9891F3CA-4DE6-55A8-76A9-ADE4071BD9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1211" y="1968745"/>
            <a:ext cx="4867263" cy="2804712"/>
          </a:xfrm>
          <a:prstGeom prst="rect">
            <a:avLst/>
          </a:prstGeom>
        </p:spPr>
      </p:pic>
    </p:spTree>
    <p:extLst>
      <p:ext uri="{BB962C8B-B14F-4D97-AF65-F5344CB8AC3E}">
        <p14:creationId xmlns:p14="http://schemas.microsoft.com/office/powerpoint/2010/main" val="3013336838"/>
      </p:ext>
    </p:extLst>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81067DC3-EE70-E8B1-2F7C-7493F6B56EAB}"/>
              </a:ext>
            </a:extLst>
          </p:cNvPr>
          <p:cNvGrpSpPr/>
          <p:nvPr/>
        </p:nvGrpSpPr>
        <p:grpSpPr>
          <a:xfrm>
            <a:off x="4227544" y="4283909"/>
            <a:ext cx="3660158" cy="782043"/>
            <a:chOff x="5181690" y="2820871"/>
            <a:chExt cx="2578318" cy="550893"/>
          </a:xfrm>
        </p:grpSpPr>
        <p:sp>
          <p:nvSpPr>
            <p:cNvPr id="3" name="椭圆 2">
              <a:extLst>
                <a:ext uri="{FF2B5EF4-FFF2-40B4-BE49-F238E27FC236}">
                  <a16:creationId xmlns:a16="http://schemas.microsoft.com/office/drawing/2014/main" id="{C4BD11DD-E433-BF15-22FB-24FE4EE07831}"/>
                </a:ext>
              </a:extLst>
            </p:cNvPr>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Century Gothic" panose="020B0502020202020204" pitchFamily="34" charset="0"/>
                </a:rPr>
                <a:t>3</a:t>
              </a:r>
              <a:endParaRPr lang="zh-CN" altLang="en-US" sz="4400" dirty="0">
                <a:latin typeface="Century Gothic" panose="020B0502020202020204" pitchFamily="34" charset="0"/>
              </a:endParaRPr>
            </a:p>
          </p:txBody>
        </p:sp>
        <p:sp>
          <p:nvSpPr>
            <p:cNvPr id="5" name="文本框 4">
              <a:extLst>
                <a:ext uri="{FF2B5EF4-FFF2-40B4-BE49-F238E27FC236}">
                  <a16:creationId xmlns:a16="http://schemas.microsoft.com/office/drawing/2014/main" id="{F1E44CFE-46CC-3236-F474-238B2B73C9C0}"/>
                </a:ext>
              </a:extLst>
            </p:cNvPr>
            <p:cNvSpPr txBox="1"/>
            <p:nvPr/>
          </p:nvSpPr>
          <p:spPr>
            <a:xfrm>
              <a:off x="5988604" y="2888229"/>
              <a:ext cx="1771404" cy="390252"/>
            </a:xfrm>
            <a:prstGeom prst="rect">
              <a:avLst/>
            </a:prstGeom>
            <a:noFill/>
          </p:spPr>
          <p:txBody>
            <a:bodyPr wrap="square" lIns="0" tIns="0" rIns="0" bIns="0" rtlCol="0">
              <a:spAutoFit/>
            </a:bodyPr>
            <a:lstStyle/>
            <a:p>
              <a:r>
                <a:rPr lang="zh-CN" altLang="en-US" sz="3600" b="1" spc="300" dirty="0">
                  <a:latin typeface="+mj-ea"/>
                  <a:ea typeface="+mj-ea"/>
                </a:rPr>
                <a:t>研究实践</a:t>
              </a:r>
              <a:endParaRPr lang="zh-CN" altLang="en-US" sz="3600" b="1" spc="300" dirty="0">
                <a:solidFill>
                  <a:schemeClr val="accent3"/>
                </a:solidFill>
              </a:endParaRPr>
            </a:p>
          </p:txBody>
        </p:sp>
      </p:grpSp>
    </p:spTree>
    <p:extLst>
      <p:ext uri="{BB962C8B-B14F-4D97-AF65-F5344CB8AC3E}">
        <p14:creationId xmlns:p14="http://schemas.microsoft.com/office/powerpoint/2010/main" val="4047513165"/>
      </p:ext>
    </p:extLst>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0DCCE0-B058-D077-872F-D4815C44BE47}"/>
              </a:ext>
            </a:extLst>
          </p:cNvPr>
          <p:cNvSpPr>
            <a:spLocks noGrp="1"/>
          </p:cNvSpPr>
          <p:nvPr>
            <p:ph type="title"/>
          </p:nvPr>
        </p:nvSpPr>
        <p:spPr/>
        <p:txBody>
          <a:bodyPr/>
          <a:lstStyle/>
          <a:p>
            <a:r>
              <a:rPr lang="en-US" altLang="zh-CN" dirty="0" err="1"/>
              <a:t>TorchMoji</a:t>
            </a:r>
            <a:r>
              <a:rPr lang="zh-CN" altLang="en-US" dirty="0"/>
              <a:t>是什么</a:t>
            </a:r>
          </a:p>
        </p:txBody>
      </p:sp>
      <p:sp>
        <p:nvSpPr>
          <p:cNvPr id="5" name="文本框 4">
            <a:extLst>
              <a:ext uri="{FF2B5EF4-FFF2-40B4-BE49-F238E27FC236}">
                <a16:creationId xmlns:a16="http://schemas.microsoft.com/office/drawing/2014/main" id="{B8CCD5B9-2B7E-0B28-099B-664AE7D428DB}"/>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3.1</a:t>
            </a:r>
            <a:endParaRPr lang="zh-CN" altLang="en-US" sz="3600" b="1" dirty="0">
              <a:solidFill>
                <a:schemeClr val="bg1"/>
              </a:solidFill>
            </a:endParaRPr>
          </a:p>
        </p:txBody>
      </p:sp>
      <p:sp>
        <p:nvSpPr>
          <p:cNvPr id="7" name="文本框 6">
            <a:extLst>
              <a:ext uri="{FF2B5EF4-FFF2-40B4-BE49-F238E27FC236}">
                <a16:creationId xmlns:a16="http://schemas.microsoft.com/office/drawing/2014/main" id="{F5CFE2EE-F3C7-DDE8-5189-79D5C4EA699D}"/>
              </a:ext>
            </a:extLst>
          </p:cNvPr>
          <p:cNvSpPr txBox="1"/>
          <p:nvPr/>
        </p:nvSpPr>
        <p:spPr>
          <a:xfrm>
            <a:off x="506802" y="1306259"/>
            <a:ext cx="6095316" cy="4154984"/>
          </a:xfrm>
          <a:prstGeom prst="rect">
            <a:avLst/>
          </a:prstGeom>
          <a:noFill/>
        </p:spPr>
        <p:txBody>
          <a:bodyPr wrap="square">
            <a:spAutoFit/>
          </a:bodyPr>
          <a:lstStyle/>
          <a:p>
            <a:r>
              <a:rPr lang="en-US" altLang="zh-CN" sz="2400" dirty="0" err="1">
                <a:latin typeface="微软雅黑" panose="020B0503020204020204" pitchFamily="34" charset="-122"/>
                <a:ea typeface="微软雅黑" panose="020B0503020204020204" pitchFamily="34" charset="-122"/>
              </a:rPr>
              <a:t>TorchMoji</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是 </a:t>
            </a:r>
            <a:r>
              <a:rPr lang="en-US" altLang="zh-CN" sz="2400" dirty="0" err="1">
                <a:latin typeface="微软雅黑" panose="020B0503020204020204" pitchFamily="34" charset="-122"/>
                <a:ea typeface="微软雅黑" panose="020B0503020204020204" pitchFamily="34" charset="-122"/>
              </a:rPr>
              <a:t>DeepMoji</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官方模型在 </a:t>
            </a:r>
            <a:r>
              <a:rPr lang="en-US" altLang="zh-CN" sz="2400" dirty="0" err="1">
                <a:latin typeface="微软雅黑" panose="020B0503020204020204" pitchFamily="34" charset="-122"/>
                <a:ea typeface="微软雅黑" panose="020B0503020204020204" pitchFamily="34" charset="-122"/>
              </a:rPr>
              <a:t>PyTorch</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框架下的开源实现。</a:t>
            </a:r>
            <a:endParaRPr lang="en-US" altLang="zh-CN" sz="24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核心定位： 它是一个生产级的底层工具包，允许开发者在本地环境加载 </a:t>
            </a:r>
            <a:r>
              <a:rPr lang="en-US" altLang="zh-CN" sz="2400" dirty="0">
                <a:latin typeface="微软雅黑" panose="020B0503020204020204" pitchFamily="34" charset="-122"/>
                <a:ea typeface="微软雅黑" panose="020B0503020204020204" pitchFamily="34" charset="-122"/>
              </a:rPr>
              <a:t>MIT </a:t>
            </a:r>
            <a:r>
              <a:rPr lang="zh-CN" altLang="en-US" sz="2400" dirty="0">
                <a:latin typeface="微软雅黑" panose="020B0503020204020204" pitchFamily="34" charset="-122"/>
                <a:ea typeface="微软雅黑" panose="020B0503020204020204" pitchFamily="34" charset="-122"/>
              </a:rPr>
              <a:t>预训练好的模型参数，直接进行大规模的情感分析预测。</a:t>
            </a:r>
            <a:endParaRPr lang="en-US" altLang="zh-CN" sz="24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主要功能： 特征提取： 将任意文本转化为情感向量。</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预测： 预测文本对应的 </a:t>
            </a:r>
            <a:r>
              <a:rPr lang="en-US" altLang="zh-CN" sz="2400" dirty="0">
                <a:latin typeface="微软雅黑" panose="020B0503020204020204" pitchFamily="34" charset="-122"/>
                <a:ea typeface="微软雅黑" panose="020B0503020204020204" pitchFamily="34" charset="-122"/>
              </a:rPr>
              <a:t>64 </a:t>
            </a:r>
            <a:r>
              <a:rPr lang="zh-CN" altLang="en-US" sz="2400" dirty="0">
                <a:latin typeface="微软雅黑" panose="020B0503020204020204" pitchFamily="34" charset="-122"/>
                <a:ea typeface="微软雅黑" panose="020B0503020204020204" pitchFamily="34" charset="-122"/>
              </a:rPr>
              <a:t>种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概率。</a:t>
            </a:r>
          </a:p>
        </p:txBody>
      </p:sp>
      <p:pic>
        <p:nvPicPr>
          <p:cNvPr id="9" name="图片 8">
            <a:extLst>
              <a:ext uri="{FF2B5EF4-FFF2-40B4-BE49-F238E27FC236}">
                <a16:creationId xmlns:a16="http://schemas.microsoft.com/office/drawing/2014/main" id="{58593081-55DE-DB42-074D-F5D9631A99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6767" y="1612900"/>
            <a:ext cx="4426015" cy="3432676"/>
          </a:xfrm>
          <a:prstGeom prst="rect">
            <a:avLst/>
          </a:prstGeom>
        </p:spPr>
      </p:pic>
      <p:sp>
        <p:nvSpPr>
          <p:cNvPr id="10" name="半闭框 9">
            <a:extLst>
              <a:ext uri="{FF2B5EF4-FFF2-40B4-BE49-F238E27FC236}">
                <a16:creationId xmlns:a16="http://schemas.microsoft.com/office/drawing/2014/main" id="{37056C78-0AD3-3BE3-0283-7D24511AEC78}"/>
              </a:ext>
            </a:extLst>
          </p:cNvPr>
          <p:cNvSpPr/>
          <p:nvPr/>
        </p:nvSpPr>
        <p:spPr>
          <a:xfrm>
            <a:off x="357352" y="1132254"/>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1" name="半闭框 10">
            <a:extLst>
              <a:ext uri="{FF2B5EF4-FFF2-40B4-BE49-F238E27FC236}">
                <a16:creationId xmlns:a16="http://schemas.microsoft.com/office/drawing/2014/main" id="{2CF81038-E5C4-4255-70B4-BC2BA70E8FE6}"/>
              </a:ext>
            </a:extLst>
          </p:cNvPr>
          <p:cNvSpPr/>
          <p:nvPr/>
        </p:nvSpPr>
        <p:spPr>
          <a:xfrm flipH="1" flipV="1">
            <a:off x="6071821" y="507109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Tree>
    <p:extLst>
      <p:ext uri="{BB962C8B-B14F-4D97-AF65-F5344CB8AC3E}">
        <p14:creationId xmlns:p14="http://schemas.microsoft.com/office/powerpoint/2010/main" val="1530966818"/>
      </p:ext>
    </p:extLst>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D464A-A411-DE82-DFDE-D8BF956934AC}"/>
              </a:ext>
            </a:extLst>
          </p:cNvPr>
          <p:cNvSpPr>
            <a:spLocks noGrp="1"/>
          </p:cNvSpPr>
          <p:nvPr>
            <p:ph type="title"/>
          </p:nvPr>
        </p:nvSpPr>
        <p:spPr/>
        <p:txBody>
          <a:bodyPr/>
          <a:lstStyle/>
          <a:p>
            <a:r>
              <a:rPr lang="zh-CN" altLang="en-US" dirty="0"/>
              <a:t>使用</a:t>
            </a:r>
            <a:r>
              <a:rPr lang="en-US" altLang="zh-CN" dirty="0" err="1"/>
              <a:t>TorchMoji</a:t>
            </a:r>
            <a:r>
              <a:rPr lang="zh-CN" altLang="en-US" dirty="0"/>
              <a:t>来预测</a:t>
            </a:r>
            <a:r>
              <a:rPr lang="en-US" altLang="zh-CN" dirty="0"/>
              <a:t>emoji</a:t>
            </a:r>
            <a:endParaRPr lang="zh-CN" altLang="en-US" dirty="0"/>
          </a:p>
        </p:txBody>
      </p:sp>
      <p:sp>
        <p:nvSpPr>
          <p:cNvPr id="3" name="文本框 2">
            <a:extLst>
              <a:ext uri="{FF2B5EF4-FFF2-40B4-BE49-F238E27FC236}">
                <a16:creationId xmlns:a16="http://schemas.microsoft.com/office/drawing/2014/main" id="{CC7CB78C-04E8-94AE-A858-DF524D66CFCC}"/>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3.2</a:t>
            </a:r>
            <a:endParaRPr lang="zh-CN" altLang="en-US" sz="3600" b="1" dirty="0">
              <a:solidFill>
                <a:schemeClr val="bg1"/>
              </a:solidFill>
            </a:endParaRPr>
          </a:p>
        </p:txBody>
      </p:sp>
      <p:pic>
        <p:nvPicPr>
          <p:cNvPr id="5" name="图片 4">
            <a:extLst>
              <a:ext uri="{FF2B5EF4-FFF2-40B4-BE49-F238E27FC236}">
                <a16:creationId xmlns:a16="http://schemas.microsoft.com/office/drawing/2014/main" id="{AE72C6A9-0D81-E93B-0373-F1599331810C}"/>
              </a:ext>
            </a:extLst>
          </p:cNvPr>
          <p:cNvPicPr>
            <a:picLocks noChangeAspect="1"/>
          </p:cNvPicPr>
          <p:nvPr/>
        </p:nvPicPr>
        <p:blipFill>
          <a:blip r:embed="rId2">
            <a:extLst>
              <a:ext uri="{28A0092B-C50C-407E-A947-70E740481C1C}">
                <a14:useLocalDpi xmlns:a14="http://schemas.microsoft.com/office/drawing/2010/main" val="0"/>
              </a:ext>
            </a:extLst>
          </a:blip>
          <a:srcRect t="24978"/>
          <a:stretch>
            <a:fillRect/>
          </a:stretch>
        </p:blipFill>
        <p:spPr>
          <a:xfrm>
            <a:off x="6805211" y="3691331"/>
            <a:ext cx="2851873" cy="2135368"/>
          </a:xfrm>
          <a:prstGeom prst="rect">
            <a:avLst/>
          </a:prstGeom>
        </p:spPr>
      </p:pic>
      <p:sp>
        <p:nvSpPr>
          <p:cNvPr id="6" name="半闭框 5">
            <a:extLst>
              <a:ext uri="{FF2B5EF4-FFF2-40B4-BE49-F238E27FC236}">
                <a16:creationId xmlns:a16="http://schemas.microsoft.com/office/drawing/2014/main" id="{AAEB1391-57BA-B412-4C80-D73EB5148021}"/>
              </a:ext>
            </a:extLst>
          </p:cNvPr>
          <p:cNvSpPr/>
          <p:nvPr/>
        </p:nvSpPr>
        <p:spPr>
          <a:xfrm>
            <a:off x="5183579" y="1283971"/>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半闭框 6">
            <a:extLst>
              <a:ext uri="{FF2B5EF4-FFF2-40B4-BE49-F238E27FC236}">
                <a16:creationId xmlns:a16="http://schemas.microsoft.com/office/drawing/2014/main" id="{3097DA8B-AB64-155D-0819-23D78467421F}"/>
              </a:ext>
            </a:extLst>
          </p:cNvPr>
          <p:cNvSpPr/>
          <p:nvPr/>
        </p:nvSpPr>
        <p:spPr>
          <a:xfrm flipH="1" flipV="1">
            <a:off x="10907289" y="300528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8" name="文本框 7">
            <a:extLst>
              <a:ext uri="{FF2B5EF4-FFF2-40B4-BE49-F238E27FC236}">
                <a16:creationId xmlns:a16="http://schemas.microsoft.com/office/drawing/2014/main" id="{E0DBF095-657C-2562-08A5-434D13E81901}"/>
              </a:ext>
            </a:extLst>
          </p:cNvPr>
          <p:cNvSpPr txBox="1"/>
          <p:nvPr/>
        </p:nvSpPr>
        <p:spPr>
          <a:xfrm>
            <a:off x="5748828" y="1490008"/>
            <a:ext cx="5314181" cy="1938992"/>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克隆了</a:t>
            </a:r>
            <a:r>
              <a:rPr lang="en-US" altLang="zh-CN" sz="2400" dirty="0" err="1">
                <a:latin typeface="微软雅黑" panose="020B0503020204020204" pitchFamily="34" charset="-122"/>
                <a:ea typeface="微软雅黑" panose="020B0503020204020204" pitchFamily="34" charset="-122"/>
              </a:rPr>
              <a:t>TorchMoji</a:t>
            </a:r>
            <a:r>
              <a:rPr lang="zh-CN" altLang="en-US" sz="2400" dirty="0">
                <a:latin typeface="微软雅黑" panose="020B0503020204020204" pitchFamily="34" charset="-122"/>
                <a:ea typeface="微软雅黑" panose="020B0503020204020204" pitchFamily="34" charset="-122"/>
              </a:rPr>
              <a:t>的项目到本地，加载了模型与词汇表，并且使用了其提供</a:t>
            </a:r>
            <a:r>
              <a:rPr lang="en-US" altLang="zh-CN" sz="2400" dirty="0">
                <a:latin typeface="微软雅黑" panose="020B0503020204020204" pitchFamily="34" charset="-122"/>
                <a:ea typeface="微软雅黑" panose="020B0503020204020204" pitchFamily="34" charset="-122"/>
              </a:rPr>
              <a:t>score_texts_emojis.py</a:t>
            </a:r>
            <a:r>
              <a:rPr lang="zh-CN" altLang="en-US" sz="2400" dirty="0">
                <a:latin typeface="微软雅黑" panose="020B0503020204020204" pitchFamily="34" charset="-122"/>
                <a:ea typeface="微软雅黑" panose="020B0503020204020204" pitchFamily="34" charset="-122"/>
              </a:rPr>
              <a:t>程序。</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该程序会识别语句，并且生成一个</a:t>
            </a:r>
            <a:r>
              <a:rPr lang="en-US" altLang="zh-CN" sz="2400" dirty="0">
                <a:latin typeface="微软雅黑" panose="020B0503020204020204" pitchFamily="34" charset="-122"/>
                <a:ea typeface="微软雅黑" panose="020B0503020204020204" pitchFamily="34" charset="-122"/>
              </a:rPr>
              <a:t>csv</a:t>
            </a:r>
            <a:r>
              <a:rPr lang="zh-CN" altLang="en-US" sz="2400" dirty="0">
                <a:latin typeface="微软雅黑" panose="020B0503020204020204" pitchFamily="34" charset="-122"/>
                <a:ea typeface="微软雅黑" panose="020B0503020204020204" pitchFamily="34" charset="-122"/>
              </a:rPr>
              <a:t>表格来说明各句子最可能使用的</a:t>
            </a:r>
            <a:r>
              <a:rPr lang="en-US" altLang="zh-CN" sz="2400" dirty="0">
                <a:latin typeface="微软雅黑" panose="020B0503020204020204" pitchFamily="34" charset="-122"/>
                <a:ea typeface="微软雅黑" panose="020B0503020204020204" pitchFamily="34" charset="-122"/>
              </a:rPr>
              <a:t>emoji</a:t>
            </a:r>
            <a:endParaRPr lang="zh-CN" altLang="en-US" sz="2400" dirty="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19923B8C-83BD-8F69-F822-0AD7E8B07A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8649" y="1182028"/>
            <a:ext cx="2119139" cy="4607806"/>
          </a:xfrm>
          <a:prstGeom prst="rect">
            <a:avLst/>
          </a:prstGeom>
        </p:spPr>
      </p:pic>
    </p:spTree>
    <p:extLst>
      <p:ext uri="{BB962C8B-B14F-4D97-AF65-F5344CB8AC3E}">
        <p14:creationId xmlns:p14="http://schemas.microsoft.com/office/powerpoint/2010/main" val="3842465743"/>
      </p:ext>
    </p:extLst>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3AC32F-10A4-BA5C-A51D-BFBC0E8AF9A5}"/>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C19AB47B-0B48-2FF4-E116-625D3E906871}"/>
              </a:ext>
            </a:extLst>
          </p:cNvPr>
          <p:cNvSpPr>
            <a:spLocks noGrp="1"/>
          </p:cNvSpPr>
          <p:nvPr>
            <p:ph type="title"/>
          </p:nvPr>
        </p:nvSpPr>
        <p:spPr/>
        <p:txBody>
          <a:bodyPr/>
          <a:lstStyle/>
          <a:p>
            <a:r>
              <a:rPr lang="zh-CN" altLang="en-US" dirty="0"/>
              <a:t>使用</a:t>
            </a:r>
            <a:r>
              <a:rPr lang="en-US" altLang="zh-CN" dirty="0" err="1"/>
              <a:t>TorchMoji</a:t>
            </a:r>
            <a:r>
              <a:rPr lang="zh-CN" altLang="en-US" dirty="0"/>
              <a:t>来预测</a:t>
            </a:r>
            <a:r>
              <a:rPr lang="en-US" altLang="zh-CN" dirty="0"/>
              <a:t>emoji</a:t>
            </a:r>
            <a:endParaRPr lang="zh-CN" altLang="en-US" dirty="0"/>
          </a:p>
        </p:txBody>
      </p:sp>
      <p:sp>
        <p:nvSpPr>
          <p:cNvPr id="3" name="文本框 2">
            <a:extLst>
              <a:ext uri="{FF2B5EF4-FFF2-40B4-BE49-F238E27FC236}">
                <a16:creationId xmlns:a16="http://schemas.microsoft.com/office/drawing/2014/main" id="{75DE5C86-3AD2-9E25-97DE-78ACFA79E49D}"/>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3.2</a:t>
            </a:r>
            <a:endParaRPr lang="zh-CN" altLang="en-US" sz="3600" b="1" dirty="0">
              <a:solidFill>
                <a:schemeClr val="bg1"/>
              </a:solidFill>
            </a:endParaRPr>
          </a:p>
        </p:txBody>
      </p:sp>
      <p:sp>
        <p:nvSpPr>
          <p:cNvPr id="6" name="半闭框 5">
            <a:extLst>
              <a:ext uri="{FF2B5EF4-FFF2-40B4-BE49-F238E27FC236}">
                <a16:creationId xmlns:a16="http://schemas.microsoft.com/office/drawing/2014/main" id="{68DA48D5-07A8-44E9-5083-17A392006A7B}"/>
              </a:ext>
            </a:extLst>
          </p:cNvPr>
          <p:cNvSpPr/>
          <p:nvPr/>
        </p:nvSpPr>
        <p:spPr>
          <a:xfrm>
            <a:off x="312248" y="3851086"/>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半闭框 6">
            <a:extLst>
              <a:ext uri="{FF2B5EF4-FFF2-40B4-BE49-F238E27FC236}">
                <a16:creationId xmlns:a16="http://schemas.microsoft.com/office/drawing/2014/main" id="{D9D14B01-23B0-6F0E-09B3-581F6549BD07}"/>
              </a:ext>
            </a:extLst>
          </p:cNvPr>
          <p:cNvSpPr/>
          <p:nvPr/>
        </p:nvSpPr>
        <p:spPr>
          <a:xfrm flipH="1" flipV="1">
            <a:off x="2109776" y="5360632"/>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pic>
        <p:nvPicPr>
          <p:cNvPr id="9" name="图片 8">
            <a:extLst>
              <a:ext uri="{FF2B5EF4-FFF2-40B4-BE49-F238E27FC236}">
                <a16:creationId xmlns:a16="http://schemas.microsoft.com/office/drawing/2014/main" id="{561A00EA-7BDA-1CC7-D78E-F4192D583F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248" y="1421095"/>
            <a:ext cx="4862756" cy="2130442"/>
          </a:xfrm>
          <a:prstGeom prst="rect">
            <a:avLst/>
          </a:prstGeom>
        </p:spPr>
      </p:pic>
      <p:sp>
        <p:nvSpPr>
          <p:cNvPr id="20" name="文本框 19">
            <a:extLst>
              <a:ext uri="{FF2B5EF4-FFF2-40B4-BE49-F238E27FC236}">
                <a16:creationId xmlns:a16="http://schemas.microsoft.com/office/drawing/2014/main" id="{2264153F-9C7E-0C84-9AD0-295823B1386E}"/>
              </a:ext>
            </a:extLst>
          </p:cNvPr>
          <p:cNvSpPr txBox="1"/>
          <p:nvPr/>
        </p:nvSpPr>
        <p:spPr>
          <a:xfrm>
            <a:off x="6096000" y="1113757"/>
            <a:ext cx="4641014" cy="2677656"/>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我爱妈妈做的饭</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我真“喜欢”你从不回消息</a:t>
            </a:r>
            <a:r>
              <a:rPr lang="en-US" altLang="zh-CN" sz="2400" dirty="0">
                <a:latin typeface="微软雅黑" panose="020B0503020204020204" pitchFamily="34" charset="-122"/>
                <a:ea typeface="微软雅黑" panose="020B0503020204020204" pitchFamily="34" charset="-122"/>
              </a:rPr>
              <a:t>..</a:t>
            </a:r>
          </a:p>
          <a:p>
            <a:r>
              <a:rPr lang="zh-CN" altLang="en-US" sz="2400" dirty="0">
                <a:latin typeface="微软雅黑" panose="020B0503020204020204" pitchFamily="34" charset="-122"/>
                <a:ea typeface="微软雅黑" panose="020B0503020204020204" pitchFamily="34" charset="-122"/>
              </a:rPr>
              <a:t>喜欢和兄弟们一起兜风</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我喜欢耍你玩！！</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我爱你，但现在你就这么离开了</a:t>
            </a:r>
            <a:r>
              <a:rPr lang="en-US" altLang="zh-CN" sz="2400" dirty="0">
                <a:latin typeface="微软雅黑" panose="020B0503020204020204" pitchFamily="34" charset="-122"/>
                <a:ea typeface="微软雅黑" panose="020B0503020204020204" pitchFamily="34" charset="-122"/>
              </a:rPr>
              <a:t>..</a:t>
            </a:r>
          </a:p>
          <a:p>
            <a:r>
              <a:rPr lang="zh-CN" altLang="en-US" sz="2400" dirty="0">
                <a:latin typeface="微软雅黑" panose="020B0503020204020204" pitchFamily="34" charset="-122"/>
                <a:ea typeface="微软雅黑" panose="020B0503020204020204" pitchFamily="34" charset="-122"/>
              </a:rPr>
              <a:t>这太烂了</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这太绝了</a:t>
            </a:r>
          </a:p>
        </p:txBody>
      </p:sp>
      <p:sp>
        <p:nvSpPr>
          <p:cNvPr id="21" name="文本框 20">
            <a:extLst>
              <a:ext uri="{FF2B5EF4-FFF2-40B4-BE49-F238E27FC236}">
                <a16:creationId xmlns:a16="http://schemas.microsoft.com/office/drawing/2014/main" id="{6A80B58B-80DB-51F5-E604-A8A2DA4A3305}"/>
              </a:ext>
            </a:extLst>
          </p:cNvPr>
          <p:cNvSpPr txBox="1"/>
          <p:nvPr/>
        </p:nvSpPr>
        <p:spPr>
          <a:xfrm>
            <a:off x="4684890" y="633626"/>
            <a:ext cx="2487168" cy="1769715"/>
          </a:xfrm>
          <a:prstGeom prst="rect">
            <a:avLst/>
          </a:prstGeom>
          <a:noFill/>
        </p:spPr>
        <p:txBody>
          <a:bodyPr wrap="square" lIns="0" tIns="0" rIns="0" bIns="0" rtlCol="0">
            <a:spAutoFit/>
          </a:bodyPr>
          <a:lstStyle/>
          <a:p>
            <a:pPr algn="l"/>
            <a:r>
              <a:rPr lang="zh-CN" altLang="en-US" sz="11500" spc="300" dirty="0">
                <a:solidFill>
                  <a:schemeClr val="accent4"/>
                </a:solidFill>
                <a:latin typeface="黑体" panose="02010609060101010101" pitchFamily="49" charset="-122"/>
                <a:ea typeface="黑体" panose="02010609060101010101" pitchFamily="49" charset="-122"/>
              </a:rPr>
              <a:t>“</a:t>
            </a:r>
          </a:p>
        </p:txBody>
      </p:sp>
      <p:sp>
        <p:nvSpPr>
          <p:cNvPr id="22" name="文本框 21">
            <a:extLst>
              <a:ext uri="{FF2B5EF4-FFF2-40B4-BE49-F238E27FC236}">
                <a16:creationId xmlns:a16="http://schemas.microsoft.com/office/drawing/2014/main" id="{9C149017-088E-1D64-CDA9-4DB21671413A}"/>
              </a:ext>
            </a:extLst>
          </p:cNvPr>
          <p:cNvSpPr txBox="1"/>
          <p:nvPr/>
        </p:nvSpPr>
        <p:spPr>
          <a:xfrm>
            <a:off x="10606323" y="3046410"/>
            <a:ext cx="1632320" cy="1769715"/>
          </a:xfrm>
          <a:prstGeom prst="rect">
            <a:avLst/>
          </a:prstGeom>
          <a:noFill/>
        </p:spPr>
        <p:txBody>
          <a:bodyPr wrap="square" lIns="0" tIns="0" rIns="0" bIns="0" rtlCol="0">
            <a:spAutoFit/>
          </a:bodyPr>
          <a:lstStyle/>
          <a:p>
            <a:pPr algn="l"/>
            <a:r>
              <a:rPr lang="en-US" altLang="zh-CN" sz="11500" spc="300" dirty="0">
                <a:solidFill>
                  <a:schemeClr val="accent4"/>
                </a:solidFill>
                <a:latin typeface="黑体" panose="02010609060101010101" pitchFamily="49" charset="-122"/>
                <a:ea typeface="黑体" panose="02010609060101010101" pitchFamily="49" charset="-122"/>
              </a:rPr>
              <a:t>”</a:t>
            </a:r>
            <a:endParaRPr lang="zh-CN" altLang="en-US" sz="11500" spc="300" dirty="0">
              <a:solidFill>
                <a:schemeClr val="accent4"/>
              </a:solidFill>
              <a:latin typeface="黑体" panose="02010609060101010101" pitchFamily="49" charset="-122"/>
              <a:ea typeface="黑体" panose="02010609060101010101" pitchFamily="49" charset="-122"/>
            </a:endParaRPr>
          </a:p>
        </p:txBody>
      </p:sp>
      <p:sp>
        <p:nvSpPr>
          <p:cNvPr id="23" name="文本框 22">
            <a:extLst>
              <a:ext uri="{FF2B5EF4-FFF2-40B4-BE49-F238E27FC236}">
                <a16:creationId xmlns:a16="http://schemas.microsoft.com/office/drawing/2014/main" id="{1EA63E00-01D9-0BD5-9F30-0419AF99A893}"/>
              </a:ext>
            </a:extLst>
          </p:cNvPr>
          <p:cNvSpPr txBox="1"/>
          <p:nvPr/>
        </p:nvSpPr>
        <p:spPr>
          <a:xfrm>
            <a:off x="601928" y="4031295"/>
            <a:ext cx="1748171" cy="1569660"/>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上面为示例</a:t>
            </a:r>
            <a:endParaRPr lang="en-US" altLang="zh-CN" sz="24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右侧为程序</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输出的</a:t>
            </a:r>
            <a:r>
              <a:rPr lang="en-US" altLang="zh-CN" sz="2400" dirty="0">
                <a:latin typeface="微软雅黑" panose="020B0503020204020204" pitchFamily="34" charset="-122"/>
                <a:ea typeface="微软雅黑" panose="020B0503020204020204" pitchFamily="34" charset="-122"/>
              </a:rPr>
              <a:t>csv</a:t>
            </a:r>
          </a:p>
        </p:txBody>
      </p:sp>
      <p:pic>
        <p:nvPicPr>
          <p:cNvPr id="25" name="图片 24">
            <a:extLst>
              <a:ext uri="{FF2B5EF4-FFF2-40B4-BE49-F238E27FC236}">
                <a16:creationId xmlns:a16="http://schemas.microsoft.com/office/drawing/2014/main" id="{66004F62-F228-76D1-D0C0-FBA8289D47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3588" y="3950045"/>
            <a:ext cx="8896807" cy="1968601"/>
          </a:xfrm>
          <a:prstGeom prst="rect">
            <a:avLst/>
          </a:prstGeom>
        </p:spPr>
      </p:pic>
    </p:spTree>
    <p:extLst>
      <p:ext uri="{BB962C8B-B14F-4D97-AF65-F5344CB8AC3E}">
        <p14:creationId xmlns:p14="http://schemas.microsoft.com/office/powerpoint/2010/main" val="6075978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down)">
                                      <p:cBhvr>
                                        <p:cTn id="1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C8CDF-6A08-2B1D-58C6-9311953125FD}"/>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8535C1C3-25C1-4043-2872-B05AFFAC1CBA}"/>
              </a:ext>
            </a:extLst>
          </p:cNvPr>
          <p:cNvSpPr>
            <a:spLocks noGrp="1"/>
          </p:cNvSpPr>
          <p:nvPr>
            <p:ph type="title"/>
          </p:nvPr>
        </p:nvSpPr>
        <p:spPr/>
        <p:txBody>
          <a:bodyPr/>
          <a:lstStyle/>
          <a:p>
            <a:r>
              <a:rPr lang="zh-CN" altLang="en-US" dirty="0"/>
              <a:t>使用</a:t>
            </a:r>
            <a:r>
              <a:rPr lang="en-US" altLang="zh-CN" dirty="0" err="1"/>
              <a:t>TorchMoji</a:t>
            </a:r>
            <a:r>
              <a:rPr lang="zh-CN" altLang="en-US" dirty="0"/>
              <a:t>来预测</a:t>
            </a:r>
            <a:r>
              <a:rPr lang="en-US" altLang="zh-CN" dirty="0"/>
              <a:t>emoji</a:t>
            </a:r>
            <a:endParaRPr lang="zh-CN" altLang="en-US" dirty="0"/>
          </a:p>
        </p:txBody>
      </p:sp>
      <p:sp>
        <p:nvSpPr>
          <p:cNvPr id="3" name="文本框 2">
            <a:extLst>
              <a:ext uri="{FF2B5EF4-FFF2-40B4-BE49-F238E27FC236}">
                <a16:creationId xmlns:a16="http://schemas.microsoft.com/office/drawing/2014/main" id="{C52673BE-A82F-6B33-F349-47304EB3EE10}"/>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3.2</a:t>
            </a:r>
            <a:endParaRPr lang="zh-CN" altLang="en-US" sz="3600" b="1" dirty="0">
              <a:solidFill>
                <a:schemeClr val="bg1"/>
              </a:solidFill>
            </a:endParaRPr>
          </a:p>
        </p:txBody>
      </p:sp>
      <p:sp>
        <p:nvSpPr>
          <p:cNvPr id="6" name="半闭框 5">
            <a:extLst>
              <a:ext uri="{FF2B5EF4-FFF2-40B4-BE49-F238E27FC236}">
                <a16:creationId xmlns:a16="http://schemas.microsoft.com/office/drawing/2014/main" id="{2C8E979D-75F4-8912-2881-1377671195CD}"/>
              </a:ext>
            </a:extLst>
          </p:cNvPr>
          <p:cNvSpPr/>
          <p:nvPr/>
        </p:nvSpPr>
        <p:spPr>
          <a:xfrm>
            <a:off x="357352" y="970726"/>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半闭框 6">
            <a:extLst>
              <a:ext uri="{FF2B5EF4-FFF2-40B4-BE49-F238E27FC236}">
                <a16:creationId xmlns:a16="http://schemas.microsoft.com/office/drawing/2014/main" id="{0616C97B-9B7D-723B-96C0-E6F8B45E3ADD}"/>
              </a:ext>
            </a:extLst>
          </p:cNvPr>
          <p:cNvSpPr/>
          <p:nvPr/>
        </p:nvSpPr>
        <p:spPr>
          <a:xfrm flipH="1" flipV="1">
            <a:off x="7072475" y="3324611"/>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20" name="文本框 19">
            <a:extLst>
              <a:ext uri="{FF2B5EF4-FFF2-40B4-BE49-F238E27FC236}">
                <a16:creationId xmlns:a16="http://schemas.microsoft.com/office/drawing/2014/main" id="{34641EE2-45C9-A8A7-1A76-D590A2356CBA}"/>
              </a:ext>
            </a:extLst>
          </p:cNvPr>
          <p:cNvSpPr txBox="1"/>
          <p:nvPr/>
        </p:nvSpPr>
        <p:spPr>
          <a:xfrm>
            <a:off x="498668" y="1105923"/>
            <a:ext cx="6985103" cy="2554545"/>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表格中的每一行代表一条测试句子的分析结果：</a:t>
            </a:r>
            <a:endParaRPr lang="en-US" altLang="zh-CN" sz="2000" dirty="0">
              <a:latin typeface="微软雅黑" panose="020B0503020204020204" pitchFamily="34" charset="-122"/>
              <a:ea typeface="微软雅黑" panose="020B0503020204020204" pitchFamily="34" charset="-122"/>
            </a:endParaRPr>
          </a:p>
          <a:p>
            <a:r>
              <a:rPr lang="en-US" altLang="zh-CN" sz="2000" dirty="0">
                <a:latin typeface="微软雅黑" panose="020B0503020204020204" pitchFamily="34" charset="-122"/>
                <a:ea typeface="微软雅黑" panose="020B0503020204020204" pitchFamily="34" charset="-122"/>
              </a:rPr>
              <a:t>Text: </a:t>
            </a:r>
            <a:r>
              <a:rPr lang="zh-CN" altLang="en-US" sz="2000" dirty="0">
                <a:latin typeface="微软雅黑" panose="020B0503020204020204" pitchFamily="34" charset="-122"/>
                <a:ea typeface="微软雅黑" panose="020B0503020204020204" pitchFamily="34" charset="-122"/>
              </a:rPr>
              <a:t>输入的原始文本。</a:t>
            </a:r>
            <a:endParaRPr lang="en-US" altLang="zh-CN" sz="2000" dirty="0">
              <a:latin typeface="微软雅黑" panose="020B0503020204020204" pitchFamily="34" charset="-122"/>
              <a:ea typeface="微软雅黑" panose="020B0503020204020204" pitchFamily="34" charset="-122"/>
            </a:endParaRPr>
          </a:p>
          <a:p>
            <a:r>
              <a:rPr lang="en-US" altLang="zh-CN" sz="2000" dirty="0">
                <a:latin typeface="微软雅黑" panose="020B0503020204020204" pitchFamily="34" charset="-122"/>
                <a:ea typeface="微软雅黑" panose="020B0503020204020204" pitchFamily="34" charset="-122"/>
              </a:rPr>
              <a:t>Top5%: </a:t>
            </a:r>
            <a:r>
              <a:rPr lang="zh-CN" altLang="en-US" sz="2000" dirty="0">
                <a:latin typeface="微软雅黑" panose="020B0503020204020204" pitchFamily="34" charset="-122"/>
                <a:ea typeface="微软雅黑" panose="020B0503020204020204" pitchFamily="34" charset="-122"/>
              </a:rPr>
              <a:t>模型预测出的排名前 </a:t>
            </a:r>
            <a:r>
              <a:rPr lang="en-US" altLang="zh-CN" sz="2000" dirty="0">
                <a:latin typeface="微软雅黑" panose="020B0503020204020204" pitchFamily="34" charset="-122"/>
                <a:ea typeface="微软雅黑" panose="020B0503020204020204" pitchFamily="34" charset="-122"/>
              </a:rPr>
              <a:t>5 </a:t>
            </a:r>
            <a:r>
              <a:rPr lang="zh-CN" altLang="en-US" sz="2000" dirty="0">
                <a:latin typeface="微软雅黑" panose="020B0503020204020204" pitchFamily="34" charset="-122"/>
                <a:ea typeface="微软雅黑" panose="020B0503020204020204" pitchFamily="34" charset="-122"/>
              </a:rPr>
              <a:t>的表情符号概率之和。例如第一行 </a:t>
            </a:r>
            <a:r>
              <a:rPr lang="en-US" altLang="zh-CN" sz="2000" dirty="0">
                <a:latin typeface="微软雅黑" panose="020B0503020204020204" pitchFamily="34" charset="-122"/>
                <a:ea typeface="微软雅黑" panose="020B0503020204020204" pitchFamily="34" charset="-122"/>
              </a:rPr>
              <a:t>0.667 </a:t>
            </a:r>
            <a:r>
              <a:rPr lang="zh-CN" altLang="en-US" sz="2000" dirty="0">
                <a:latin typeface="微软雅黑" panose="020B0503020204020204" pitchFamily="34" charset="-122"/>
                <a:ea typeface="微软雅黑" panose="020B0503020204020204" pitchFamily="34" charset="-122"/>
              </a:rPr>
              <a:t>表示前 </a:t>
            </a:r>
            <a:r>
              <a:rPr lang="en-US" altLang="zh-CN" sz="2000" dirty="0">
                <a:latin typeface="微软雅黑" panose="020B0503020204020204" pitchFamily="34" charset="-122"/>
                <a:ea typeface="微软雅黑" panose="020B0503020204020204" pitchFamily="34" charset="-122"/>
              </a:rPr>
              <a:t>5 </a:t>
            </a:r>
            <a:r>
              <a:rPr lang="zh-CN" altLang="en-US" sz="2000" dirty="0">
                <a:latin typeface="微软雅黑" panose="020B0503020204020204" pitchFamily="34" charset="-122"/>
                <a:ea typeface="微软雅黑" panose="020B0503020204020204" pitchFamily="34" charset="-122"/>
              </a:rPr>
              <a:t>个表情解释了该句子约 </a:t>
            </a:r>
            <a:r>
              <a:rPr lang="en-US" altLang="zh-CN" sz="2000" dirty="0">
                <a:latin typeface="微软雅黑" panose="020B0503020204020204" pitchFamily="34" charset="-122"/>
                <a:ea typeface="微软雅黑" panose="020B0503020204020204" pitchFamily="34" charset="-122"/>
              </a:rPr>
              <a:t>67% </a:t>
            </a:r>
            <a:r>
              <a:rPr lang="zh-CN" altLang="en-US" sz="2000" dirty="0">
                <a:latin typeface="微软雅黑" panose="020B0503020204020204" pitchFamily="34" charset="-122"/>
                <a:ea typeface="微软雅黑" panose="020B0503020204020204" pitchFamily="34" charset="-122"/>
              </a:rPr>
              <a:t>的情感可能性。</a:t>
            </a:r>
            <a:endParaRPr lang="en-US" altLang="zh-CN" sz="2000" dirty="0">
              <a:latin typeface="微软雅黑" panose="020B0503020204020204" pitchFamily="34" charset="-122"/>
              <a:ea typeface="微软雅黑" panose="020B0503020204020204" pitchFamily="34" charset="-122"/>
            </a:endParaRPr>
          </a:p>
          <a:p>
            <a:r>
              <a:rPr lang="en-US" altLang="zh-CN" sz="2000" dirty="0">
                <a:latin typeface="微软雅黑" panose="020B0503020204020204" pitchFamily="34" charset="-122"/>
                <a:ea typeface="微软雅黑" panose="020B0503020204020204" pitchFamily="34" charset="-122"/>
              </a:rPr>
              <a:t>Emoji_1 </a:t>
            </a:r>
            <a:r>
              <a:rPr lang="zh-CN" altLang="en-US" sz="2000" dirty="0">
                <a:latin typeface="微软雅黑" panose="020B0503020204020204" pitchFamily="34" charset="-122"/>
                <a:ea typeface="微软雅黑" panose="020B0503020204020204" pitchFamily="34" charset="-122"/>
              </a:rPr>
              <a:t>到 </a:t>
            </a:r>
            <a:r>
              <a:rPr lang="en-US" altLang="zh-CN" sz="2000" dirty="0">
                <a:latin typeface="微软雅黑" panose="020B0503020204020204" pitchFamily="34" charset="-122"/>
                <a:ea typeface="微软雅黑" panose="020B0503020204020204" pitchFamily="34" charset="-122"/>
              </a:rPr>
              <a:t>Emoji_5: </a:t>
            </a:r>
            <a:r>
              <a:rPr lang="zh-CN" altLang="en-US" sz="2000" dirty="0">
                <a:latin typeface="微软雅黑" panose="020B0503020204020204" pitchFamily="34" charset="-122"/>
                <a:ea typeface="微软雅黑" panose="020B0503020204020204" pitchFamily="34" charset="-122"/>
              </a:rPr>
              <a:t>预测概率最高的 </a:t>
            </a:r>
            <a:r>
              <a:rPr lang="en-US" altLang="zh-CN" sz="2000" dirty="0">
                <a:latin typeface="微软雅黑" panose="020B0503020204020204" pitchFamily="34" charset="-122"/>
                <a:ea typeface="微软雅黑" panose="020B0503020204020204" pitchFamily="34" charset="-122"/>
              </a:rPr>
              <a:t>5 </a:t>
            </a:r>
            <a:r>
              <a:rPr lang="zh-CN" altLang="en-US" sz="2000" dirty="0">
                <a:latin typeface="微软雅黑" panose="020B0503020204020204" pitchFamily="34" charset="-122"/>
                <a:ea typeface="微软雅黑" panose="020B0503020204020204" pitchFamily="34" charset="-122"/>
              </a:rPr>
              <a:t>个表情符号的索引 </a:t>
            </a:r>
            <a:r>
              <a:rPr lang="en-US" altLang="zh-CN" sz="2000" dirty="0">
                <a:latin typeface="微软雅黑" panose="020B0503020204020204" pitchFamily="34" charset="-122"/>
                <a:ea typeface="微软雅黑" panose="020B0503020204020204" pitchFamily="34" charset="-122"/>
              </a:rPr>
              <a:t>ID</a:t>
            </a:r>
            <a:r>
              <a:rPr lang="zh-CN" altLang="en-US" sz="2000" dirty="0">
                <a:latin typeface="微软雅黑" panose="020B0503020204020204" pitchFamily="34" charset="-122"/>
                <a:ea typeface="微软雅黑" panose="020B0503020204020204" pitchFamily="34" charset="-122"/>
              </a:rPr>
              <a:t>（范围为 </a:t>
            </a:r>
            <a:r>
              <a:rPr lang="en-US" altLang="zh-CN" sz="2000" dirty="0">
                <a:latin typeface="微软雅黑" panose="020B0503020204020204" pitchFamily="34" charset="-122"/>
                <a:ea typeface="微软雅黑" panose="020B0503020204020204" pitchFamily="34" charset="-122"/>
              </a:rPr>
              <a:t>0-63</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r>
              <a:rPr lang="en-US" altLang="zh-CN" sz="2000" dirty="0">
                <a:latin typeface="微软雅黑" panose="020B0503020204020204" pitchFamily="34" charset="-122"/>
                <a:ea typeface="微软雅黑" panose="020B0503020204020204" pitchFamily="34" charset="-122"/>
              </a:rPr>
              <a:t>Pct_1 </a:t>
            </a:r>
            <a:r>
              <a:rPr lang="zh-CN" altLang="en-US" sz="2000" dirty="0">
                <a:latin typeface="微软雅黑" panose="020B0503020204020204" pitchFamily="34" charset="-122"/>
                <a:ea typeface="微软雅黑" panose="020B0503020204020204" pitchFamily="34" charset="-122"/>
              </a:rPr>
              <a:t>到 </a:t>
            </a:r>
            <a:r>
              <a:rPr lang="en-US" altLang="zh-CN" sz="2000" dirty="0">
                <a:latin typeface="微软雅黑" panose="020B0503020204020204" pitchFamily="34" charset="-122"/>
                <a:ea typeface="微软雅黑" panose="020B0503020204020204" pitchFamily="34" charset="-122"/>
              </a:rPr>
              <a:t>Pct_5: </a:t>
            </a:r>
            <a:r>
              <a:rPr lang="zh-CN" altLang="en-US" sz="2000" dirty="0">
                <a:latin typeface="微软雅黑" panose="020B0503020204020204" pitchFamily="34" charset="-122"/>
                <a:ea typeface="微软雅黑" panose="020B0503020204020204" pitchFamily="34" charset="-122"/>
              </a:rPr>
              <a:t>对应上述 </a:t>
            </a:r>
            <a:r>
              <a:rPr lang="en-US" altLang="zh-CN" sz="2000" dirty="0">
                <a:latin typeface="微软雅黑" panose="020B0503020204020204" pitchFamily="34" charset="-122"/>
                <a:ea typeface="微软雅黑" panose="020B0503020204020204" pitchFamily="34" charset="-122"/>
              </a:rPr>
              <a:t>5 </a:t>
            </a:r>
            <a:r>
              <a:rPr lang="zh-CN" altLang="en-US" sz="2000" dirty="0">
                <a:latin typeface="微软雅黑" panose="020B0503020204020204" pitchFamily="34" charset="-122"/>
                <a:ea typeface="微软雅黑" panose="020B0503020204020204" pitchFamily="34" charset="-122"/>
              </a:rPr>
              <a:t>个索引的具体概率值（置信度）。</a:t>
            </a:r>
          </a:p>
        </p:txBody>
      </p:sp>
      <p:pic>
        <p:nvPicPr>
          <p:cNvPr id="25" name="图片 24">
            <a:extLst>
              <a:ext uri="{FF2B5EF4-FFF2-40B4-BE49-F238E27FC236}">
                <a16:creationId xmlns:a16="http://schemas.microsoft.com/office/drawing/2014/main" id="{D36B8AE1-5468-AF28-195C-7BB19470C0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3588" y="3950045"/>
            <a:ext cx="8896807" cy="1968601"/>
          </a:xfrm>
          <a:prstGeom prst="rect">
            <a:avLst/>
          </a:prstGeom>
        </p:spPr>
      </p:pic>
    </p:spTree>
    <p:extLst>
      <p:ext uri="{BB962C8B-B14F-4D97-AF65-F5344CB8AC3E}">
        <p14:creationId xmlns:p14="http://schemas.microsoft.com/office/powerpoint/2010/main" val="368533780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6794FA-05B9-24B3-708E-D67B8F208747}"/>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4048852-F976-1D0C-EEC8-98D9F16EEA5C}"/>
              </a:ext>
            </a:extLst>
          </p:cNvPr>
          <p:cNvSpPr>
            <a:spLocks noGrp="1"/>
          </p:cNvSpPr>
          <p:nvPr>
            <p:ph type="title"/>
          </p:nvPr>
        </p:nvSpPr>
        <p:spPr/>
        <p:txBody>
          <a:bodyPr/>
          <a:lstStyle/>
          <a:p>
            <a:r>
              <a:rPr lang="zh-CN" altLang="en-US" dirty="0"/>
              <a:t>使用</a:t>
            </a:r>
            <a:r>
              <a:rPr lang="en-US" altLang="zh-CN" dirty="0" err="1"/>
              <a:t>TorchMoji</a:t>
            </a:r>
            <a:r>
              <a:rPr lang="zh-CN" altLang="en-US" dirty="0"/>
              <a:t>来预测</a:t>
            </a:r>
            <a:r>
              <a:rPr lang="en-US" altLang="zh-CN" dirty="0"/>
              <a:t>emoji</a:t>
            </a:r>
            <a:endParaRPr lang="zh-CN" altLang="en-US" dirty="0"/>
          </a:p>
        </p:txBody>
      </p:sp>
      <p:sp>
        <p:nvSpPr>
          <p:cNvPr id="3" name="文本框 2">
            <a:extLst>
              <a:ext uri="{FF2B5EF4-FFF2-40B4-BE49-F238E27FC236}">
                <a16:creationId xmlns:a16="http://schemas.microsoft.com/office/drawing/2014/main" id="{5EB5C0A2-DD2E-5154-E95D-EE2C02EC3744}"/>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3.2</a:t>
            </a:r>
            <a:endParaRPr lang="zh-CN" altLang="en-US" sz="3600" b="1" dirty="0">
              <a:solidFill>
                <a:schemeClr val="bg1"/>
              </a:solidFill>
            </a:endParaRPr>
          </a:p>
        </p:txBody>
      </p:sp>
      <p:sp>
        <p:nvSpPr>
          <p:cNvPr id="6" name="半闭框 5">
            <a:extLst>
              <a:ext uri="{FF2B5EF4-FFF2-40B4-BE49-F238E27FC236}">
                <a16:creationId xmlns:a16="http://schemas.microsoft.com/office/drawing/2014/main" id="{1CF3A9B8-E18A-9739-65EA-A85996A5A0A0}"/>
              </a:ext>
            </a:extLst>
          </p:cNvPr>
          <p:cNvSpPr/>
          <p:nvPr/>
        </p:nvSpPr>
        <p:spPr>
          <a:xfrm>
            <a:off x="355063" y="344734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半闭框 6">
            <a:extLst>
              <a:ext uri="{FF2B5EF4-FFF2-40B4-BE49-F238E27FC236}">
                <a16:creationId xmlns:a16="http://schemas.microsoft.com/office/drawing/2014/main" id="{AE6A7CC5-7EC4-AC26-A949-FB97312B4870}"/>
              </a:ext>
            </a:extLst>
          </p:cNvPr>
          <p:cNvSpPr/>
          <p:nvPr/>
        </p:nvSpPr>
        <p:spPr>
          <a:xfrm flipH="1" flipV="1">
            <a:off x="4212410" y="5526413"/>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20" name="文本框 19">
            <a:extLst>
              <a:ext uri="{FF2B5EF4-FFF2-40B4-BE49-F238E27FC236}">
                <a16:creationId xmlns:a16="http://schemas.microsoft.com/office/drawing/2014/main" id="{B19A336D-FB36-D504-084E-A11D8BF76FD7}"/>
              </a:ext>
            </a:extLst>
          </p:cNvPr>
          <p:cNvSpPr txBox="1"/>
          <p:nvPr/>
        </p:nvSpPr>
        <p:spPr>
          <a:xfrm>
            <a:off x="531618" y="3630262"/>
            <a:ext cx="3823439" cy="2308324"/>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上面为</a:t>
            </a:r>
            <a:r>
              <a:rPr lang="en-US" altLang="zh-CN" sz="2400" dirty="0" err="1">
                <a:latin typeface="微软雅黑" panose="020B0503020204020204" pitchFamily="34" charset="-122"/>
                <a:ea typeface="微软雅黑" panose="020B0503020204020204" pitchFamily="34" charset="-122"/>
              </a:rPr>
              <a:t>TorchMoji</a:t>
            </a:r>
            <a:r>
              <a:rPr lang="zh-CN" altLang="en-US" sz="2400" dirty="0">
                <a:latin typeface="微软雅黑" panose="020B0503020204020204" pitchFamily="34" charset="-122"/>
                <a:ea typeface="微软雅黑" panose="020B0503020204020204" pitchFamily="34" charset="-122"/>
              </a:rPr>
              <a:t>提供的表情序号对应图。</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经过分析，可以看出该模型能够完美预测</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，也反映出其能完全理解这些</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所对应的情感内涵。</a:t>
            </a:r>
          </a:p>
        </p:txBody>
      </p:sp>
      <p:pic>
        <p:nvPicPr>
          <p:cNvPr id="5" name="图片 4">
            <a:extLst>
              <a:ext uri="{FF2B5EF4-FFF2-40B4-BE49-F238E27FC236}">
                <a16:creationId xmlns:a16="http://schemas.microsoft.com/office/drawing/2014/main" id="{8BA790BD-1633-95D8-F64B-0040C785B0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3928" y="1628777"/>
            <a:ext cx="6768546" cy="3766787"/>
          </a:xfrm>
          <a:prstGeom prst="rect">
            <a:avLst/>
          </a:prstGeom>
        </p:spPr>
      </p:pic>
      <p:pic>
        <p:nvPicPr>
          <p:cNvPr id="9" name="图片 8">
            <a:extLst>
              <a:ext uri="{FF2B5EF4-FFF2-40B4-BE49-F238E27FC236}">
                <a16:creationId xmlns:a16="http://schemas.microsoft.com/office/drawing/2014/main" id="{5F0FA9B8-61F1-706A-2791-47C90ADBCD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352" y="1091264"/>
            <a:ext cx="4335704" cy="2173695"/>
          </a:xfrm>
          <a:prstGeom prst="rect">
            <a:avLst/>
          </a:prstGeom>
        </p:spPr>
      </p:pic>
    </p:spTree>
    <p:extLst>
      <p:ext uri="{BB962C8B-B14F-4D97-AF65-F5344CB8AC3E}">
        <p14:creationId xmlns:p14="http://schemas.microsoft.com/office/powerpoint/2010/main" val="43506147"/>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6650D6C7-F579-3B20-C101-CB4DEA96EFD2}"/>
              </a:ext>
            </a:extLst>
          </p:cNvPr>
          <p:cNvGrpSpPr/>
          <p:nvPr/>
        </p:nvGrpSpPr>
        <p:grpSpPr>
          <a:xfrm>
            <a:off x="4227544" y="4283909"/>
            <a:ext cx="3660158" cy="782043"/>
            <a:chOff x="5181690" y="2820871"/>
            <a:chExt cx="2578318" cy="550893"/>
          </a:xfrm>
        </p:grpSpPr>
        <p:sp>
          <p:nvSpPr>
            <p:cNvPr id="3" name="椭圆 2">
              <a:extLst>
                <a:ext uri="{FF2B5EF4-FFF2-40B4-BE49-F238E27FC236}">
                  <a16:creationId xmlns:a16="http://schemas.microsoft.com/office/drawing/2014/main" id="{121E1EF2-33D1-6130-08EB-B4DBFA3E1FF8}"/>
                </a:ext>
              </a:extLst>
            </p:cNvPr>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Century Gothic" panose="020B0502020202020204" pitchFamily="34" charset="0"/>
                </a:rPr>
                <a:t>1</a:t>
              </a:r>
              <a:endParaRPr lang="zh-CN" altLang="en-US" sz="4400" dirty="0">
                <a:latin typeface="Century Gothic" panose="020B0502020202020204" pitchFamily="34" charset="0"/>
              </a:endParaRPr>
            </a:p>
          </p:txBody>
        </p:sp>
        <p:sp>
          <p:nvSpPr>
            <p:cNvPr id="5" name="文本框 4">
              <a:extLst>
                <a:ext uri="{FF2B5EF4-FFF2-40B4-BE49-F238E27FC236}">
                  <a16:creationId xmlns:a16="http://schemas.microsoft.com/office/drawing/2014/main" id="{856881CC-A14C-11EE-2E57-38D703DC6A5B}"/>
                </a:ext>
              </a:extLst>
            </p:cNvPr>
            <p:cNvSpPr txBox="1"/>
            <p:nvPr/>
          </p:nvSpPr>
          <p:spPr>
            <a:xfrm>
              <a:off x="5988604" y="2888229"/>
              <a:ext cx="1771404" cy="390252"/>
            </a:xfrm>
            <a:prstGeom prst="rect">
              <a:avLst/>
            </a:prstGeom>
            <a:noFill/>
          </p:spPr>
          <p:txBody>
            <a:bodyPr wrap="square" lIns="0" tIns="0" rIns="0" bIns="0" rtlCol="0">
              <a:spAutoFit/>
            </a:bodyPr>
            <a:lstStyle/>
            <a:p>
              <a:r>
                <a:rPr lang="zh-CN" altLang="en-US" sz="3600" b="1" spc="300" dirty="0">
                  <a:latin typeface="+mj-ea"/>
                  <a:ea typeface="+mj-ea"/>
                </a:rPr>
                <a:t>研究背景</a:t>
              </a:r>
              <a:endParaRPr lang="zh-CN" altLang="en-US" sz="3600" b="1" spc="300" dirty="0">
                <a:solidFill>
                  <a:schemeClr val="accent3"/>
                </a:solidFill>
              </a:endParaRPr>
            </a:p>
          </p:txBody>
        </p:sp>
      </p:grpSp>
    </p:spTree>
    <p:extLst>
      <p:ext uri="{BB962C8B-B14F-4D97-AF65-F5344CB8AC3E}">
        <p14:creationId xmlns:p14="http://schemas.microsoft.com/office/powerpoint/2010/main" val="2429945843"/>
      </p:ext>
    </p:extLst>
  </p:cSld>
  <p:clrMapOvr>
    <a:masterClrMapping/>
  </p:clrMapOvr>
  <p:transition spd="med">
    <p:pull/>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27544" y="4283909"/>
            <a:ext cx="3660158" cy="782043"/>
            <a:chOff x="5181690" y="2820871"/>
            <a:chExt cx="2578318" cy="550893"/>
          </a:xfrm>
        </p:grpSpPr>
        <p:sp>
          <p:nvSpPr>
            <p:cNvPr id="4" name="椭圆 3">
              <a:extLst>
                <a:ext uri="{FF2B5EF4-FFF2-40B4-BE49-F238E27FC236}">
                  <a16:creationId xmlns:a16="http://schemas.microsoft.com/office/drawing/2014/main" id="{4E038620-75A5-4520-8E25-F9C7B2B6904E}"/>
                </a:ext>
              </a:extLst>
            </p:cNvPr>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Century Gothic" panose="020B0502020202020204" pitchFamily="34" charset="0"/>
                </a:rPr>
                <a:t>4</a:t>
              </a:r>
              <a:endParaRPr lang="zh-CN" altLang="en-US" sz="4400" dirty="0">
                <a:latin typeface="Century Gothic" panose="020B0502020202020204" pitchFamily="34" charset="0"/>
              </a:endParaRPr>
            </a:p>
          </p:txBody>
        </p:sp>
        <p:sp>
          <p:nvSpPr>
            <p:cNvPr id="8" name="文本框 7">
              <a:extLst>
                <a:ext uri="{FF2B5EF4-FFF2-40B4-BE49-F238E27FC236}">
                  <a16:creationId xmlns:a16="http://schemas.microsoft.com/office/drawing/2014/main" id="{7B507C22-58B8-463E-AFBC-7B1028DAA2A5}"/>
                </a:ext>
              </a:extLst>
            </p:cNvPr>
            <p:cNvSpPr txBox="1"/>
            <p:nvPr/>
          </p:nvSpPr>
          <p:spPr>
            <a:xfrm>
              <a:off x="5988604" y="2888229"/>
              <a:ext cx="1771404" cy="390252"/>
            </a:xfrm>
            <a:prstGeom prst="rect">
              <a:avLst/>
            </a:prstGeom>
            <a:noFill/>
          </p:spPr>
          <p:txBody>
            <a:bodyPr wrap="square" lIns="0" tIns="0" rIns="0" bIns="0" rtlCol="0">
              <a:spAutoFit/>
            </a:bodyPr>
            <a:lstStyle/>
            <a:p>
              <a:r>
                <a:rPr lang="zh-CN" altLang="en-US" sz="3600" b="1" spc="300" dirty="0">
                  <a:latin typeface="+mj-ea"/>
                  <a:ea typeface="+mj-ea"/>
                </a:rPr>
                <a:t>法律挑战</a:t>
              </a:r>
              <a:endParaRPr lang="zh-CN" altLang="en-US" sz="3600" b="1" spc="300" dirty="0">
                <a:solidFill>
                  <a:schemeClr val="accent3"/>
                </a:solidFill>
              </a:endParaRPr>
            </a:p>
          </p:txBody>
        </p:sp>
      </p:grpSp>
    </p:spTree>
    <p:extLst>
      <p:ext uri="{BB962C8B-B14F-4D97-AF65-F5344CB8AC3E}">
        <p14:creationId xmlns:p14="http://schemas.microsoft.com/office/powerpoint/2010/main" val="2500292188"/>
      </p:ext>
    </p:extLst>
  </p:cSld>
  <p:clrMapOvr>
    <a:masterClrMapping/>
  </p:clrMapOvr>
  <p:transition spd="med">
    <p:pull/>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2FC5C6-BF33-9341-2A57-20D4F63C8AE4}"/>
              </a:ext>
            </a:extLst>
          </p:cNvPr>
          <p:cNvSpPr>
            <a:spLocks noGrp="1"/>
          </p:cNvSpPr>
          <p:nvPr>
            <p:ph type="title"/>
          </p:nvPr>
        </p:nvSpPr>
        <p:spPr/>
        <p:txBody>
          <a:bodyPr/>
          <a:lstStyle/>
          <a:p>
            <a:r>
              <a:rPr lang="en-US" altLang="zh-CN" dirty="0"/>
              <a:t>Emoji</a:t>
            </a:r>
            <a:r>
              <a:rPr lang="zh-CN" altLang="en-US" dirty="0"/>
              <a:t>在法律上的重要性</a:t>
            </a:r>
          </a:p>
        </p:txBody>
      </p:sp>
      <p:sp>
        <p:nvSpPr>
          <p:cNvPr id="3" name="文本框 2">
            <a:extLst>
              <a:ext uri="{FF2B5EF4-FFF2-40B4-BE49-F238E27FC236}">
                <a16:creationId xmlns:a16="http://schemas.microsoft.com/office/drawing/2014/main" id="{BFC53090-E8DC-EC06-BBDB-C07DAFA2F29D}"/>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4.1</a:t>
            </a:r>
            <a:endParaRPr lang="zh-CN" altLang="en-US" sz="3600" b="1" dirty="0">
              <a:solidFill>
                <a:schemeClr val="bg1"/>
              </a:solidFill>
            </a:endParaRPr>
          </a:p>
        </p:txBody>
      </p:sp>
      <p:sp>
        <p:nvSpPr>
          <p:cNvPr id="4" name="半闭框 3">
            <a:extLst>
              <a:ext uri="{FF2B5EF4-FFF2-40B4-BE49-F238E27FC236}">
                <a16:creationId xmlns:a16="http://schemas.microsoft.com/office/drawing/2014/main" id="{CC75A7ED-E56E-2109-0B7E-D1E94DFC5AFC}"/>
              </a:ext>
            </a:extLst>
          </p:cNvPr>
          <p:cNvSpPr/>
          <p:nvPr/>
        </p:nvSpPr>
        <p:spPr>
          <a:xfrm>
            <a:off x="314058" y="1388920"/>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5" name="半闭框 4">
            <a:extLst>
              <a:ext uri="{FF2B5EF4-FFF2-40B4-BE49-F238E27FC236}">
                <a16:creationId xmlns:a16="http://schemas.microsoft.com/office/drawing/2014/main" id="{304B8E13-D1AE-8569-0293-A7F9124926FB}"/>
              </a:ext>
            </a:extLst>
          </p:cNvPr>
          <p:cNvSpPr/>
          <p:nvPr/>
        </p:nvSpPr>
        <p:spPr>
          <a:xfrm flipH="1" flipV="1">
            <a:off x="4525419" y="3188677"/>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文本框 6">
            <a:extLst>
              <a:ext uri="{FF2B5EF4-FFF2-40B4-BE49-F238E27FC236}">
                <a16:creationId xmlns:a16="http://schemas.microsoft.com/office/drawing/2014/main" id="{D8CC897A-C45A-6B86-00FA-385DCF6D3DAB}"/>
              </a:ext>
            </a:extLst>
          </p:cNvPr>
          <p:cNvSpPr txBox="1"/>
          <p:nvPr/>
        </p:nvSpPr>
        <p:spPr>
          <a:xfrm>
            <a:off x="471879" y="1546741"/>
            <a:ext cx="4359833" cy="1938992"/>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在法律界，</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已经从简单的社交工具变成了严肃的法律证据。随着即时通讯软件的普及，全球法院面临着如何解释这些符号的挑战。</a:t>
            </a:r>
          </a:p>
        </p:txBody>
      </p:sp>
      <p:pic>
        <p:nvPicPr>
          <p:cNvPr id="9" name="图片 8">
            <a:extLst>
              <a:ext uri="{FF2B5EF4-FFF2-40B4-BE49-F238E27FC236}">
                <a16:creationId xmlns:a16="http://schemas.microsoft.com/office/drawing/2014/main" id="{F1CD2D62-F24C-1FD3-FA01-F445FE1C90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3339" y="2119687"/>
            <a:ext cx="5087086" cy="3391391"/>
          </a:xfrm>
          <a:prstGeom prst="rect">
            <a:avLst/>
          </a:prstGeom>
        </p:spPr>
      </p:pic>
    </p:spTree>
    <p:extLst>
      <p:ext uri="{BB962C8B-B14F-4D97-AF65-F5344CB8AC3E}">
        <p14:creationId xmlns:p14="http://schemas.microsoft.com/office/powerpoint/2010/main" val="3476437734"/>
      </p:ext>
    </p:extLst>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A9E40A-F62F-FBBA-AD01-9D66A5A83F92}"/>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66335D51-51FC-1FFE-D69D-FDBDC435BC30}"/>
              </a:ext>
            </a:extLst>
          </p:cNvPr>
          <p:cNvSpPr>
            <a:spLocks noGrp="1"/>
          </p:cNvSpPr>
          <p:nvPr>
            <p:ph type="title"/>
          </p:nvPr>
        </p:nvSpPr>
        <p:spPr/>
        <p:txBody>
          <a:bodyPr/>
          <a:lstStyle/>
          <a:p>
            <a:r>
              <a:rPr lang="en-US" altLang="zh-CN" dirty="0"/>
              <a:t>Emoji</a:t>
            </a:r>
            <a:r>
              <a:rPr lang="zh-CN" altLang="en-US" dirty="0"/>
              <a:t>在法律上的案例</a:t>
            </a:r>
          </a:p>
        </p:txBody>
      </p:sp>
      <p:sp>
        <p:nvSpPr>
          <p:cNvPr id="3" name="文本框 2">
            <a:extLst>
              <a:ext uri="{FF2B5EF4-FFF2-40B4-BE49-F238E27FC236}">
                <a16:creationId xmlns:a16="http://schemas.microsoft.com/office/drawing/2014/main" id="{B1D8D720-5D14-FEFE-F184-82BD780B202F}"/>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4.2</a:t>
            </a:r>
            <a:endParaRPr lang="zh-CN" altLang="en-US" sz="3600" b="1" dirty="0">
              <a:solidFill>
                <a:schemeClr val="bg1"/>
              </a:solidFill>
            </a:endParaRPr>
          </a:p>
        </p:txBody>
      </p:sp>
      <p:sp>
        <p:nvSpPr>
          <p:cNvPr id="4" name="半闭框 3">
            <a:extLst>
              <a:ext uri="{FF2B5EF4-FFF2-40B4-BE49-F238E27FC236}">
                <a16:creationId xmlns:a16="http://schemas.microsoft.com/office/drawing/2014/main" id="{0DC6A44C-3718-370B-4A4C-7DA531B1F937}"/>
              </a:ext>
            </a:extLst>
          </p:cNvPr>
          <p:cNvSpPr/>
          <p:nvPr/>
        </p:nvSpPr>
        <p:spPr>
          <a:xfrm>
            <a:off x="314058" y="1388920"/>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5" name="半闭框 4">
            <a:extLst>
              <a:ext uri="{FF2B5EF4-FFF2-40B4-BE49-F238E27FC236}">
                <a16:creationId xmlns:a16="http://schemas.microsoft.com/office/drawing/2014/main" id="{392EE211-291C-499C-4926-E996A0A18B8F}"/>
              </a:ext>
            </a:extLst>
          </p:cNvPr>
          <p:cNvSpPr/>
          <p:nvPr/>
        </p:nvSpPr>
        <p:spPr>
          <a:xfrm flipH="1" flipV="1">
            <a:off x="4456667" y="4270904"/>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文本框 6">
            <a:extLst>
              <a:ext uri="{FF2B5EF4-FFF2-40B4-BE49-F238E27FC236}">
                <a16:creationId xmlns:a16="http://schemas.microsoft.com/office/drawing/2014/main" id="{D5CEE3D2-8823-8F6D-E5E3-C2E365227D3B}"/>
              </a:ext>
            </a:extLst>
          </p:cNvPr>
          <p:cNvSpPr txBox="1"/>
          <p:nvPr/>
        </p:nvSpPr>
        <p:spPr>
          <a:xfrm>
            <a:off x="471879" y="1546741"/>
            <a:ext cx="4359833" cy="3046988"/>
          </a:xfrm>
          <a:prstGeom prst="rect">
            <a:avLst/>
          </a:prstGeom>
          <a:noFill/>
        </p:spPr>
        <p:txBody>
          <a:bodyPr wrap="square">
            <a:spAutoFit/>
          </a:bodyPr>
          <a:lstStyle/>
          <a:p>
            <a:r>
              <a:rPr lang="en-US" altLang="zh-CN" sz="2400" dirty="0">
                <a:latin typeface="微软雅黑" panose="020B0503020204020204" pitchFamily="34" charset="-122"/>
                <a:ea typeface="微软雅黑" panose="020B0503020204020204" pitchFamily="34" charset="-122"/>
              </a:rPr>
              <a:t>2023</a:t>
            </a:r>
            <a:r>
              <a:rPr lang="zh-CN" altLang="en-US" sz="2400" dirty="0">
                <a:latin typeface="微软雅黑" panose="020B0503020204020204" pitchFamily="34" charset="-122"/>
                <a:ea typeface="微软雅黑" panose="020B0503020204020204" pitchFamily="34" charset="-122"/>
              </a:rPr>
              <a:t>年，加拿大萨斯喀彻温省法院在</a:t>
            </a:r>
            <a:r>
              <a:rPr lang="en-US" altLang="zh-CN" sz="2400" dirty="0">
                <a:latin typeface="微软雅黑" panose="020B0503020204020204" pitchFamily="34" charset="-122"/>
                <a:ea typeface="微软雅黑" panose="020B0503020204020204" pitchFamily="34" charset="-122"/>
              </a:rPr>
              <a:t>South West Terminal Ltd. v. Achter Land &amp; Cattle Ltd.</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2023 SKKB 116</a:t>
            </a:r>
            <a:r>
              <a:rPr lang="zh-CN" altLang="en-US" sz="2400" dirty="0">
                <a:latin typeface="微软雅黑" panose="020B0503020204020204" pitchFamily="34" charset="-122"/>
                <a:ea typeface="微软雅黑" panose="020B0503020204020204" pitchFamily="34" charset="-122"/>
              </a:rPr>
              <a:t>）一案中，通过对一个“👍”表情符号的司法解释，确立了</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在特定语境下可构成法律意义上的合同确认。</a:t>
            </a:r>
          </a:p>
        </p:txBody>
      </p:sp>
      <p:pic>
        <p:nvPicPr>
          <p:cNvPr id="8" name="图片 7">
            <a:extLst>
              <a:ext uri="{FF2B5EF4-FFF2-40B4-BE49-F238E27FC236}">
                <a16:creationId xmlns:a16="http://schemas.microsoft.com/office/drawing/2014/main" id="{CE0B01A7-816B-E868-B810-B3AE69909A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7018" y="1510908"/>
            <a:ext cx="6352977" cy="4140497"/>
          </a:xfrm>
          <a:prstGeom prst="rect">
            <a:avLst/>
          </a:prstGeom>
        </p:spPr>
      </p:pic>
    </p:spTree>
    <p:extLst>
      <p:ext uri="{BB962C8B-B14F-4D97-AF65-F5344CB8AC3E}">
        <p14:creationId xmlns:p14="http://schemas.microsoft.com/office/powerpoint/2010/main" val="251517268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F688AB-C32A-0D73-72E0-A3A1C5FE6926}"/>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AF4D4A1-C231-362E-1621-6D77DAC5349A}"/>
              </a:ext>
            </a:extLst>
          </p:cNvPr>
          <p:cNvSpPr>
            <a:spLocks noGrp="1"/>
          </p:cNvSpPr>
          <p:nvPr>
            <p:ph type="title"/>
          </p:nvPr>
        </p:nvSpPr>
        <p:spPr/>
        <p:txBody>
          <a:bodyPr/>
          <a:lstStyle/>
          <a:p>
            <a:r>
              <a:rPr lang="en-US" altLang="zh-CN" dirty="0"/>
              <a:t>Emoji</a:t>
            </a:r>
            <a:r>
              <a:rPr lang="zh-CN" altLang="en-US" dirty="0"/>
              <a:t>在法律上的案例</a:t>
            </a:r>
          </a:p>
        </p:txBody>
      </p:sp>
      <p:sp>
        <p:nvSpPr>
          <p:cNvPr id="3" name="文本框 2">
            <a:extLst>
              <a:ext uri="{FF2B5EF4-FFF2-40B4-BE49-F238E27FC236}">
                <a16:creationId xmlns:a16="http://schemas.microsoft.com/office/drawing/2014/main" id="{B3BA32A2-37DB-D285-EBB8-6A963CE12339}"/>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4.2</a:t>
            </a:r>
            <a:endParaRPr lang="zh-CN" altLang="en-US" sz="3600" b="1" dirty="0">
              <a:solidFill>
                <a:schemeClr val="bg1"/>
              </a:solidFill>
            </a:endParaRPr>
          </a:p>
        </p:txBody>
      </p:sp>
      <p:sp>
        <p:nvSpPr>
          <p:cNvPr id="4" name="半闭框 3">
            <a:extLst>
              <a:ext uri="{FF2B5EF4-FFF2-40B4-BE49-F238E27FC236}">
                <a16:creationId xmlns:a16="http://schemas.microsoft.com/office/drawing/2014/main" id="{0E12E58A-DF14-661D-950F-252DE4B53C40}"/>
              </a:ext>
            </a:extLst>
          </p:cNvPr>
          <p:cNvSpPr/>
          <p:nvPr/>
        </p:nvSpPr>
        <p:spPr>
          <a:xfrm>
            <a:off x="314058" y="1388920"/>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5" name="半闭框 4">
            <a:extLst>
              <a:ext uri="{FF2B5EF4-FFF2-40B4-BE49-F238E27FC236}">
                <a16:creationId xmlns:a16="http://schemas.microsoft.com/office/drawing/2014/main" id="{5600830F-FBCD-1812-B6A7-52BF36802361}"/>
              </a:ext>
            </a:extLst>
          </p:cNvPr>
          <p:cNvSpPr/>
          <p:nvPr/>
        </p:nvSpPr>
        <p:spPr>
          <a:xfrm flipH="1" flipV="1">
            <a:off x="11313395" y="5308492"/>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文本框 6">
            <a:extLst>
              <a:ext uri="{FF2B5EF4-FFF2-40B4-BE49-F238E27FC236}">
                <a16:creationId xmlns:a16="http://schemas.microsoft.com/office/drawing/2014/main" id="{98AD9335-DBD2-6BFE-199B-640F24B77B1B}"/>
              </a:ext>
            </a:extLst>
          </p:cNvPr>
          <p:cNvSpPr txBox="1"/>
          <p:nvPr/>
        </p:nvSpPr>
        <p:spPr>
          <a:xfrm>
            <a:off x="452490" y="1499726"/>
            <a:ext cx="11063450" cy="4154984"/>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原告购买商通过移动通讯工具向被告农场主发送了一份亚麻买卖合同照片，并明确要求对方“确认合同”。被告随后回复了一个“👍”表情。当亚麻价格上涨且被告拒绝履行交货义务时，被告辩称该符号仅代表“收到信息”而非“同意条款”。然而，法院通过“客观理性人”标准对该回复进行了审查。法官蒂莫西</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基恩认为，法律解释必须顺应时代变迁。考虑到双方长期以来形成的通过简短信息（如“</a:t>
            </a:r>
            <a:r>
              <a:rPr lang="en-US" altLang="zh-CN" sz="2400" dirty="0">
                <a:latin typeface="微软雅黑" panose="020B0503020204020204" pitchFamily="34" charset="-122"/>
                <a:ea typeface="微软雅黑" panose="020B0503020204020204" pitchFamily="34" charset="-122"/>
              </a:rPr>
              <a:t>OK”</a:t>
            </a:r>
            <a:r>
              <a:rPr lang="zh-CN" altLang="en-US" sz="2400" dirty="0">
                <a:latin typeface="微软雅黑" panose="020B0503020204020204" pitchFamily="34" charset="-122"/>
                <a:ea typeface="微软雅黑" panose="020B0503020204020204" pitchFamily="34" charset="-122"/>
              </a:rPr>
              <a:t>、“没问题”）达成交易的商业习惯，原告有理由相信该表情构成了对合同的正式认可。</a:t>
            </a:r>
            <a:endParaRPr lang="en-US" altLang="zh-CN" sz="24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法院判定，“👍”表情符号在当时特定的商业语境下，既传达了接受要约的主观意愿，也在形式上满足了电子交易中对确认行为的要求。最终，法院裁定被告违约，需赔偿原告约</a:t>
            </a:r>
            <a:r>
              <a:rPr lang="en-US" altLang="zh-CN" sz="2400" dirty="0">
                <a:latin typeface="微软雅黑" panose="020B0503020204020204" pitchFamily="34" charset="-122"/>
                <a:ea typeface="微软雅黑" panose="020B0503020204020204" pitchFamily="34" charset="-122"/>
              </a:rPr>
              <a:t>8.2</a:t>
            </a:r>
            <a:r>
              <a:rPr lang="zh-CN" altLang="en-US" sz="2400" dirty="0">
                <a:latin typeface="微软雅黑" panose="020B0503020204020204" pitchFamily="34" charset="-122"/>
                <a:ea typeface="微软雅黑" panose="020B0503020204020204" pitchFamily="34" charset="-122"/>
              </a:rPr>
              <a:t>万加元。</a:t>
            </a:r>
          </a:p>
        </p:txBody>
      </p:sp>
    </p:spTree>
    <p:extLst>
      <p:ext uri="{BB962C8B-B14F-4D97-AF65-F5344CB8AC3E}">
        <p14:creationId xmlns:p14="http://schemas.microsoft.com/office/powerpoint/2010/main" val="924613082"/>
      </p:ext>
    </p:extLst>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F11C9-E414-A666-A149-D0D172319E69}"/>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7AD3C85-11C7-299D-E83B-BAB2A3C1E837}"/>
              </a:ext>
            </a:extLst>
          </p:cNvPr>
          <p:cNvSpPr>
            <a:spLocks noGrp="1"/>
          </p:cNvSpPr>
          <p:nvPr>
            <p:ph type="title"/>
          </p:nvPr>
        </p:nvSpPr>
        <p:spPr/>
        <p:txBody>
          <a:bodyPr/>
          <a:lstStyle/>
          <a:p>
            <a:r>
              <a:rPr lang="en-US" altLang="zh-CN" dirty="0"/>
              <a:t>Emoji</a:t>
            </a:r>
            <a:r>
              <a:rPr lang="zh-CN" altLang="en-US" dirty="0"/>
              <a:t>法律案件博客</a:t>
            </a:r>
          </a:p>
        </p:txBody>
      </p:sp>
      <p:sp>
        <p:nvSpPr>
          <p:cNvPr id="3" name="文本框 2">
            <a:extLst>
              <a:ext uri="{FF2B5EF4-FFF2-40B4-BE49-F238E27FC236}">
                <a16:creationId xmlns:a16="http://schemas.microsoft.com/office/drawing/2014/main" id="{15D72D99-F027-4ECE-C8AD-3C9F2F41D93E}"/>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4.3</a:t>
            </a:r>
            <a:endParaRPr lang="zh-CN" altLang="en-US" sz="3600" b="1" dirty="0">
              <a:solidFill>
                <a:schemeClr val="bg1"/>
              </a:solidFill>
            </a:endParaRPr>
          </a:p>
        </p:txBody>
      </p:sp>
      <p:sp>
        <p:nvSpPr>
          <p:cNvPr id="4" name="半闭框 3">
            <a:extLst>
              <a:ext uri="{FF2B5EF4-FFF2-40B4-BE49-F238E27FC236}">
                <a16:creationId xmlns:a16="http://schemas.microsoft.com/office/drawing/2014/main" id="{5CA97ED0-6FB6-A489-6841-A06180C905E5}"/>
              </a:ext>
            </a:extLst>
          </p:cNvPr>
          <p:cNvSpPr/>
          <p:nvPr/>
        </p:nvSpPr>
        <p:spPr>
          <a:xfrm>
            <a:off x="314058" y="1388920"/>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5" name="半闭框 4">
            <a:extLst>
              <a:ext uri="{FF2B5EF4-FFF2-40B4-BE49-F238E27FC236}">
                <a16:creationId xmlns:a16="http://schemas.microsoft.com/office/drawing/2014/main" id="{3AF572BC-C308-32CA-AEA0-E5C74DD78728}"/>
              </a:ext>
            </a:extLst>
          </p:cNvPr>
          <p:cNvSpPr/>
          <p:nvPr/>
        </p:nvSpPr>
        <p:spPr>
          <a:xfrm flipH="1" flipV="1">
            <a:off x="10907759" y="2829063"/>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文本框 6">
            <a:extLst>
              <a:ext uri="{FF2B5EF4-FFF2-40B4-BE49-F238E27FC236}">
                <a16:creationId xmlns:a16="http://schemas.microsoft.com/office/drawing/2014/main" id="{C73F9DD1-C4AC-2DD2-DA51-2353D1815B83}"/>
              </a:ext>
            </a:extLst>
          </p:cNvPr>
          <p:cNvSpPr txBox="1"/>
          <p:nvPr/>
        </p:nvSpPr>
        <p:spPr>
          <a:xfrm>
            <a:off x="452490" y="1499726"/>
            <a:ext cx="11063450" cy="1569660"/>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追踪全球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法律案件最权威、最详尽的数据库由美国圣克拉拉大学法学院的埃里克</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戈德曼（</a:t>
            </a:r>
            <a:r>
              <a:rPr lang="en-US" altLang="zh-CN" sz="2400" dirty="0">
                <a:latin typeface="微软雅黑" panose="020B0503020204020204" pitchFamily="34" charset="-122"/>
                <a:ea typeface="微软雅黑" panose="020B0503020204020204" pitchFamily="34" charset="-122"/>
              </a:rPr>
              <a:t>Eric Goldman</a:t>
            </a:r>
            <a:r>
              <a:rPr lang="zh-CN" altLang="en-US" sz="2400" dirty="0">
                <a:latin typeface="微软雅黑" panose="020B0503020204020204" pitchFamily="34" charset="-122"/>
                <a:ea typeface="微软雅黑" panose="020B0503020204020204" pitchFamily="34" charset="-122"/>
              </a:rPr>
              <a:t>）教授维护。自</a:t>
            </a:r>
            <a:r>
              <a:rPr lang="en-US" altLang="zh-CN" sz="2400" dirty="0">
                <a:latin typeface="微软雅黑" panose="020B0503020204020204" pitchFamily="34" charset="-122"/>
                <a:ea typeface="微软雅黑" panose="020B0503020204020204" pitchFamily="34" charset="-122"/>
              </a:rPr>
              <a:t>2004</a:t>
            </a:r>
            <a:r>
              <a:rPr lang="zh-CN" altLang="en-US" sz="2400" dirty="0">
                <a:latin typeface="微软雅黑" panose="020B0503020204020204" pitchFamily="34" charset="-122"/>
                <a:ea typeface="微软雅黑" panose="020B0503020204020204" pitchFamily="34" charset="-122"/>
              </a:rPr>
              <a:t>年起，戈德曼教授通过其创办的技术与营销法博客，系统性地收集、分类并分析全球范围内涉及表情符号的司法判例。</a:t>
            </a:r>
          </a:p>
        </p:txBody>
      </p:sp>
      <p:pic>
        <p:nvPicPr>
          <p:cNvPr id="8" name="图片 7">
            <a:extLst>
              <a:ext uri="{FF2B5EF4-FFF2-40B4-BE49-F238E27FC236}">
                <a16:creationId xmlns:a16="http://schemas.microsoft.com/office/drawing/2014/main" id="{B6B733EF-B470-D8DE-29C9-DC5CA1D91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9008" y="3309709"/>
            <a:ext cx="4973984" cy="2392549"/>
          </a:xfrm>
          <a:prstGeom prst="rect">
            <a:avLst/>
          </a:prstGeom>
        </p:spPr>
      </p:pic>
    </p:spTree>
    <p:extLst>
      <p:ext uri="{BB962C8B-B14F-4D97-AF65-F5344CB8AC3E}">
        <p14:creationId xmlns:p14="http://schemas.microsoft.com/office/powerpoint/2010/main" val="3123284098"/>
      </p:ext>
    </p:extLst>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3C631F-7FE3-A2F5-9D4A-05D91892C63A}"/>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4F13BDE3-81FA-DCDB-D577-19C384A6D9BB}"/>
              </a:ext>
            </a:extLst>
          </p:cNvPr>
          <p:cNvSpPr>
            <a:spLocks noGrp="1"/>
          </p:cNvSpPr>
          <p:nvPr>
            <p:ph type="title"/>
          </p:nvPr>
        </p:nvSpPr>
        <p:spPr/>
        <p:txBody>
          <a:bodyPr/>
          <a:lstStyle/>
          <a:p>
            <a:r>
              <a:rPr lang="en-US" altLang="zh-CN" dirty="0"/>
              <a:t>Emoji</a:t>
            </a:r>
            <a:r>
              <a:rPr lang="zh-CN" altLang="en-US" dirty="0"/>
              <a:t>法律案件博客</a:t>
            </a:r>
          </a:p>
        </p:txBody>
      </p:sp>
      <p:sp>
        <p:nvSpPr>
          <p:cNvPr id="3" name="文本框 2">
            <a:extLst>
              <a:ext uri="{FF2B5EF4-FFF2-40B4-BE49-F238E27FC236}">
                <a16:creationId xmlns:a16="http://schemas.microsoft.com/office/drawing/2014/main" id="{C17462F9-E0AC-AD57-CECF-FD762C514B2D}"/>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4.3</a:t>
            </a:r>
            <a:endParaRPr lang="zh-CN" altLang="en-US" sz="3600" b="1" dirty="0">
              <a:solidFill>
                <a:schemeClr val="bg1"/>
              </a:solidFill>
            </a:endParaRPr>
          </a:p>
        </p:txBody>
      </p:sp>
      <p:sp>
        <p:nvSpPr>
          <p:cNvPr id="4" name="半闭框 3">
            <a:extLst>
              <a:ext uri="{FF2B5EF4-FFF2-40B4-BE49-F238E27FC236}">
                <a16:creationId xmlns:a16="http://schemas.microsoft.com/office/drawing/2014/main" id="{8BAE0FF9-3880-A19C-955A-A88E13AD4B2B}"/>
              </a:ext>
            </a:extLst>
          </p:cNvPr>
          <p:cNvSpPr/>
          <p:nvPr/>
        </p:nvSpPr>
        <p:spPr>
          <a:xfrm>
            <a:off x="311893" y="1109922"/>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5" name="半闭框 4">
            <a:extLst>
              <a:ext uri="{FF2B5EF4-FFF2-40B4-BE49-F238E27FC236}">
                <a16:creationId xmlns:a16="http://schemas.microsoft.com/office/drawing/2014/main" id="{9771EF05-385E-193E-6E28-900549B3A94A}"/>
              </a:ext>
            </a:extLst>
          </p:cNvPr>
          <p:cNvSpPr/>
          <p:nvPr/>
        </p:nvSpPr>
        <p:spPr>
          <a:xfrm flipH="1" flipV="1">
            <a:off x="11175891" y="548288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文本框 6">
            <a:extLst>
              <a:ext uri="{FF2B5EF4-FFF2-40B4-BE49-F238E27FC236}">
                <a16:creationId xmlns:a16="http://schemas.microsoft.com/office/drawing/2014/main" id="{4AEAEB07-DAA1-9685-BEC9-3F3AEC82D5DE}"/>
              </a:ext>
            </a:extLst>
          </p:cNvPr>
          <p:cNvSpPr txBox="1"/>
          <p:nvPr/>
        </p:nvSpPr>
        <p:spPr>
          <a:xfrm>
            <a:off x="535463" y="1286595"/>
            <a:ext cx="11063450" cy="4524315"/>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该网站及其维护的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法律案例列表，不仅填补了数字证据研究的空白，还为法律实务和学术界带来了多方面的实质性益处：</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法律系统通常具有滞后性，而社交媒体语言进化极快。该网站通过系统化的案例整理，帮助年龄较大的法官和法律从业者理解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的现代语义和亚文化背景。它将碎片化的网络符号转化为可供法律论证的专业参考，防止法官因不了解“符号俚语”而做出偏差判断。</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由于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的含义高度依赖语境，该数据库通过汇集全球判例，为律师提供了宝贵的类案参考。当律师需要证明某个表情在特定场景下具备法律效力时，可以从该网站检索到已有的司法解读逻辑，从而提高证据采信的成功率。</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该网站还探讨了不同设备显示同一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时的视觉差异。这种对跨平台兼容性的关注，提醒了法律界在固定证据时必须使用原始画面，而非仅仅复制文本。这不仅提高了取证的科学性，也避免了因图像显示不一致而导致的司法误判。</a:t>
            </a:r>
          </a:p>
        </p:txBody>
      </p:sp>
    </p:spTree>
    <p:extLst>
      <p:ext uri="{BB962C8B-B14F-4D97-AF65-F5344CB8AC3E}">
        <p14:creationId xmlns:p14="http://schemas.microsoft.com/office/powerpoint/2010/main" val="2275525027"/>
      </p:ext>
    </p:extLst>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27544" y="4283909"/>
            <a:ext cx="3660158" cy="782043"/>
            <a:chOff x="5181690" y="2820871"/>
            <a:chExt cx="2578318" cy="550893"/>
          </a:xfrm>
        </p:grpSpPr>
        <p:sp>
          <p:nvSpPr>
            <p:cNvPr id="4" name="椭圆 3">
              <a:extLst>
                <a:ext uri="{FF2B5EF4-FFF2-40B4-BE49-F238E27FC236}">
                  <a16:creationId xmlns:a16="http://schemas.microsoft.com/office/drawing/2014/main" id="{4E038620-75A5-4520-8E25-F9C7B2B6904E}"/>
                </a:ext>
              </a:extLst>
            </p:cNvPr>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Century Gothic" panose="020B0502020202020204" pitchFamily="34" charset="0"/>
                </a:rPr>
                <a:t>5</a:t>
              </a:r>
              <a:endParaRPr lang="zh-CN" altLang="en-US" sz="4400" dirty="0">
                <a:latin typeface="Century Gothic" panose="020B0502020202020204" pitchFamily="34" charset="0"/>
              </a:endParaRPr>
            </a:p>
          </p:txBody>
        </p:sp>
        <p:sp>
          <p:nvSpPr>
            <p:cNvPr id="8" name="文本框 7">
              <a:extLst>
                <a:ext uri="{FF2B5EF4-FFF2-40B4-BE49-F238E27FC236}">
                  <a16:creationId xmlns:a16="http://schemas.microsoft.com/office/drawing/2014/main" id="{7B507C22-58B8-463E-AFBC-7B1028DAA2A5}"/>
                </a:ext>
              </a:extLst>
            </p:cNvPr>
            <p:cNvSpPr txBox="1"/>
            <p:nvPr/>
          </p:nvSpPr>
          <p:spPr>
            <a:xfrm>
              <a:off x="5988604" y="2888229"/>
              <a:ext cx="1771404" cy="390252"/>
            </a:xfrm>
            <a:prstGeom prst="rect">
              <a:avLst/>
            </a:prstGeom>
            <a:noFill/>
          </p:spPr>
          <p:txBody>
            <a:bodyPr wrap="square" lIns="0" tIns="0" rIns="0" bIns="0" rtlCol="0">
              <a:spAutoFit/>
            </a:bodyPr>
            <a:lstStyle/>
            <a:p>
              <a:r>
                <a:rPr lang="zh-CN" altLang="en-US" sz="3600" b="1" spc="300" dirty="0">
                  <a:latin typeface="+mj-ea"/>
                  <a:ea typeface="+mj-ea"/>
                </a:rPr>
                <a:t>总结展望</a:t>
              </a:r>
              <a:endParaRPr lang="zh-CN" altLang="en-US" sz="3600" b="1" spc="300" dirty="0">
                <a:solidFill>
                  <a:schemeClr val="accent3"/>
                </a:solidFill>
              </a:endParaRPr>
            </a:p>
          </p:txBody>
        </p:sp>
      </p:grpSp>
    </p:spTree>
    <p:extLst>
      <p:ext uri="{BB962C8B-B14F-4D97-AF65-F5344CB8AC3E}">
        <p14:creationId xmlns:p14="http://schemas.microsoft.com/office/powerpoint/2010/main" val="1588283109"/>
      </p:ext>
    </p:extLst>
  </p:cSld>
  <p:clrMapOvr>
    <a:masterClrMapping/>
  </p:clrMapOvr>
  <p:transition spd="med">
    <p:pull/>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4956CC-4EE2-4C8D-3E33-F5CC36D9D133}"/>
              </a:ext>
            </a:extLst>
          </p:cNvPr>
          <p:cNvSpPr>
            <a:spLocks noGrp="1"/>
          </p:cNvSpPr>
          <p:nvPr>
            <p:ph type="title"/>
          </p:nvPr>
        </p:nvSpPr>
        <p:spPr/>
        <p:txBody>
          <a:bodyPr/>
          <a:lstStyle/>
          <a:p>
            <a:r>
              <a:rPr lang="zh-CN" altLang="en-US" dirty="0"/>
              <a:t>核心内容回顾</a:t>
            </a:r>
          </a:p>
        </p:txBody>
      </p:sp>
      <p:sp>
        <p:nvSpPr>
          <p:cNvPr id="3" name="文本框 2">
            <a:extLst>
              <a:ext uri="{FF2B5EF4-FFF2-40B4-BE49-F238E27FC236}">
                <a16:creationId xmlns:a16="http://schemas.microsoft.com/office/drawing/2014/main" id="{41007BDA-06A9-4549-B047-53ADC787A9F4}"/>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5.1</a:t>
            </a:r>
            <a:endParaRPr lang="zh-CN" altLang="en-US" sz="3600" b="1" dirty="0">
              <a:solidFill>
                <a:schemeClr val="bg1"/>
              </a:solidFill>
            </a:endParaRPr>
          </a:p>
        </p:txBody>
      </p:sp>
      <p:sp>
        <p:nvSpPr>
          <p:cNvPr id="5" name="半闭框 4">
            <a:extLst>
              <a:ext uri="{FF2B5EF4-FFF2-40B4-BE49-F238E27FC236}">
                <a16:creationId xmlns:a16="http://schemas.microsoft.com/office/drawing/2014/main" id="{AD7F0F0E-D3E2-70FB-BC70-EA8168825FDA}"/>
              </a:ext>
            </a:extLst>
          </p:cNvPr>
          <p:cNvSpPr/>
          <p:nvPr/>
        </p:nvSpPr>
        <p:spPr>
          <a:xfrm>
            <a:off x="6293559" y="117308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6" name="半闭框 5">
            <a:extLst>
              <a:ext uri="{FF2B5EF4-FFF2-40B4-BE49-F238E27FC236}">
                <a16:creationId xmlns:a16="http://schemas.microsoft.com/office/drawing/2014/main" id="{7C18030F-563E-5FDC-6FB2-4826D61F7708}"/>
              </a:ext>
            </a:extLst>
          </p:cNvPr>
          <p:cNvSpPr/>
          <p:nvPr/>
        </p:nvSpPr>
        <p:spPr>
          <a:xfrm flipH="1" flipV="1">
            <a:off x="10833464" y="5204269"/>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4" name="Rectangle 1">
            <a:extLst>
              <a:ext uri="{FF2B5EF4-FFF2-40B4-BE49-F238E27FC236}">
                <a16:creationId xmlns:a16="http://schemas.microsoft.com/office/drawing/2014/main" id="{4FE90719-907C-635E-F4EF-A59D3782D828}"/>
              </a:ext>
            </a:extLst>
          </p:cNvPr>
          <p:cNvSpPr>
            <a:spLocks noChangeArrowheads="1"/>
          </p:cNvSpPr>
          <p:nvPr/>
        </p:nvSpPr>
        <p:spPr bwMode="auto">
          <a:xfrm>
            <a:off x="6476426" y="1289608"/>
            <a:ext cx="4654817"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zh-CN" altLang="zh-CN" sz="240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技术进阶： 我们见证了 Emoji 处理从简单的人工标记，进化到基于特征提取的 Word2Vec，再到能够捕捉深层语义与语境的 DeepMoji/TorchMoji 深度学习模型。</a:t>
            </a:r>
          </a:p>
          <a:p>
            <a:pPr marL="0" marR="0" lvl="0" indent="0" algn="l" defTabSz="914400" rtl="0" eaLnBrk="0" fontAlgn="base" latinLnBrk="0" hangingPunct="0">
              <a:lnSpc>
                <a:spcPct val="100000"/>
              </a:lnSpc>
              <a:spcBef>
                <a:spcPct val="0"/>
              </a:spcBef>
              <a:spcAft>
                <a:spcPct val="0"/>
              </a:spcAft>
              <a:buClrTx/>
              <a:buSzTx/>
              <a:tabLst/>
            </a:pPr>
            <a:r>
              <a:rPr kumimoji="0" lang="zh-CN" altLang="zh-CN" sz="240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跨媒介理解： Emoji 不再是文本的“附属品”，而是情感表达的核心。通过 NLP 技术，我们实现了从文本</a:t>
            </a:r>
            <a:r>
              <a:rPr kumimoji="0" lang="zh-CN" altLang="en-US" sz="240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特征</a:t>
            </a:r>
            <a:r>
              <a:rPr kumimoji="0" lang="zh-CN" altLang="zh-CN" sz="240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rPr>
              <a:t>化到语义情感化的跨越。</a:t>
            </a:r>
          </a:p>
        </p:txBody>
      </p:sp>
      <p:pic>
        <p:nvPicPr>
          <p:cNvPr id="8" name="图片 7">
            <a:extLst>
              <a:ext uri="{FF2B5EF4-FFF2-40B4-BE49-F238E27FC236}">
                <a16:creationId xmlns:a16="http://schemas.microsoft.com/office/drawing/2014/main" id="{D0F05202-0B4C-8B98-28E1-E007952482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352" y="1997795"/>
            <a:ext cx="5685938" cy="3446797"/>
          </a:xfrm>
          <a:prstGeom prst="rect">
            <a:avLst/>
          </a:prstGeom>
        </p:spPr>
      </p:pic>
    </p:spTree>
    <p:extLst>
      <p:ext uri="{BB962C8B-B14F-4D97-AF65-F5344CB8AC3E}">
        <p14:creationId xmlns:p14="http://schemas.microsoft.com/office/powerpoint/2010/main" val="2558721479"/>
      </p:ext>
    </p:extLst>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BFAF55-DB0B-6AB5-C0A9-526693DF39B5}"/>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0C515651-6D14-7932-CC30-110E16A65359}"/>
              </a:ext>
            </a:extLst>
          </p:cNvPr>
          <p:cNvSpPr>
            <a:spLocks noGrp="1"/>
          </p:cNvSpPr>
          <p:nvPr>
            <p:ph type="title"/>
          </p:nvPr>
        </p:nvSpPr>
        <p:spPr/>
        <p:txBody>
          <a:bodyPr/>
          <a:lstStyle/>
          <a:p>
            <a:r>
              <a:rPr lang="zh-CN" altLang="en-US" dirty="0"/>
              <a:t>当前面临的挑战</a:t>
            </a:r>
          </a:p>
        </p:txBody>
      </p:sp>
      <p:sp>
        <p:nvSpPr>
          <p:cNvPr id="3" name="文本框 2">
            <a:extLst>
              <a:ext uri="{FF2B5EF4-FFF2-40B4-BE49-F238E27FC236}">
                <a16:creationId xmlns:a16="http://schemas.microsoft.com/office/drawing/2014/main" id="{521499D9-9C95-00DF-FC36-78A297F957D8}"/>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5.2</a:t>
            </a:r>
            <a:endParaRPr lang="zh-CN" altLang="en-US" sz="3600" b="1" dirty="0">
              <a:solidFill>
                <a:schemeClr val="bg1"/>
              </a:solidFill>
            </a:endParaRPr>
          </a:p>
        </p:txBody>
      </p:sp>
      <p:sp>
        <p:nvSpPr>
          <p:cNvPr id="5" name="半闭框 4">
            <a:extLst>
              <a:ext uri="{FF2B5EF4-FFF2-40B4-BE49-F238E27FC236}">
                <a16:creationId xmlns:a16="http://schemas.microsoft.com/office/drawing/2014/main" id="{AE4B163A-DD63-3AF7-D298-A4CBFB46682C}"/>
              </a:ext>
            </a:extLst>
          </p:cNvPr>
          <p:cNvSpPr/>
          <p:nvPr/>
        </p:nvSpPr>
        <p:spPr>
          <a:xfrm>
            <a:off x="676531" y="1541220"/>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6" name="半闭框 5">
            <a:extLst>
              <a:ext uri="{FF2B5EF4-FFF2-40B4-BE49-F238E27FC236}">
                <a16:creationId xmlns:a16="http://schemas.microsoft.com/office/drawing/2014/main" id="{88418D3E-ED50-A950-9D8C-C17591A0DBBB}"/>
              </a:ext>
            </a:extLst>
          </p:cNvPr>
          <p:cNvSpPr/>
          <p:nvPr/>
        </p:nvSpPr>
        <p:spPr>
          <a:xfrm flipH="1" flipV="1">
            <a:off x="6622179" y="5169893"/>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9" name="文本框 8">
            <a:extLst>
              <a:ext uri="{FF2B5EF4-FFF2-40B4-BE49-F238E27FC236}">
                <a16:creationId xmlns:a16="http://schemas.microsoft.com/office/drawing/2014/main" id="{E4538E1B-A561-359F-6717-0243FB0449E3}"/>
              </a:ext>
            </a:extLst>
          </p:cNvPr>
          <p:cNvSpPr txBox="1"/>
          <p:nvPr/>
        </p:nvSpPr>
        <p:spPr>
          <a:xfrm>
            <a:off x="842251" y="1781543"/>
            <a:ext cx="6094854" cy="3785652"/>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语义的主观性与歧义性： 即使有高性能模型，不同文化、年龄背景的人对同一个 </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的理解仍存在巨大差异。</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法律与伦理边界： 正如“加拿大判例”所示，</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正在进入法律严谨领域。如何界定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的“法律效力”以及防范 </a:t>
            </a:r>
            <a:r>
              <a:rPr lang="en-US" altLang="zh-CN" sz="2400" dirty="0">
                <a:latin typeface="微软雅黑" panose="020B0503020204020204" pitchFamily="34" charset="-122"/>
                <a:ea typeface="微软雅黑" panose="020B0503020204020204" pitchFamily="34" charset="-122"/>
              </a:rPr>
              <a:t>AI </a:t>
            </a:r>
            <a:r>
              <a:rPr lang="zh-CN" altLang="en-US" sz="2400" dirty="0">
                <a:latin typeface="微软雅黑" panose="020B0503020204020204" pitchFamily="34" charset="-122"/>
                <a:ea typeface="微软雅黑" panose="020B0503020204020204" pitchFamily="34" charset="-122"/>
              </a:rPr>
              <a:t>预测偏差带来的误判，是亟待解决的课题。</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多模态融合的难度： 纯文本与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的结合往往包含讽刺、反语等复杂修辞，这对现有模型的推理能力提出了极高要求。</a:t>
            </a:r>
          </a:p>
        </p:txBody>
      </p:sp>
      <p:pic>
        <p:nvPicPr>
          <p:cNvPr id="11" name="图片 10">
            <a:extLst>
              <a:ext uri="{FF2B5EF4-FFF2-40B4-BE49-F238E27FC236}">
                <a16:creationId xmlns:a16="http://schemas.microsoft.com/office/drawing/2014/main" id="{C7587E72-9B08-7202-6B47-91C2F1061F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4759" y="1868125"/>
            <a:ext cx="3612488" cy="3612488"/>
          </a:xfrm>
          <a:prstGeom prst="rect">
            <a:avLst/>
          </a:prstGeom>
        </p:spPr>
      </p:pic>
    </p:spTree>
    <p:extLst>
      <p:ext uri="{BB962C8B-B14F-4D97-AF65-F5344CB8AC3E}">
        <p14:creationId xmlns:p14="http://schemas.microsoft.com/office/powerpoint/2010/main" val="2534776059"/>
      </p:ext>
    </p:extLst>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7FBF64-89BF-FFAA-C828-D878DE4935AA}"/>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1FA46515-5891-EB47-DB1A-675087CC06EE}"/>
              </a:ext>
            </a:extLst>
          </p:cNvPr>
          <p:cNvSpPr>
            <a:spLocks noGrp="1"/>
          </p:cNvSpPr>
          <p:nvPr>
            <p:ph type="title"/>
          </p:nvPr>
        </p:nvSpPr>
        <p:spPr/>
        <p:txBody>
          <a:bodyPr/>
          <a:lstStyle/>
          <a:p>
            <a:r>
              <a:rPr lang="zh-CN" altLang="en-US" dirty="0"/>
              <a:t>未来展望</a:t>
            </a:r>
          </a:p>
        </p:txBody>
      </p:sp>
      <p:sp>
        <p:nvSpPr>
          <p:cNvPr id="3" name="文本框 2">
            <a:extLst>
              <a:ext uri="{FF2B5EF4-FFF2-40B4-BE49-F238E27FC236}">
                <a16:creationId xmlns:a16="http://schemas.microsoft.com/office/drawing/2014/main" id="{FC756DFB-7FC1-79E7-5D7F-F28FAECD536E}"/>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5.3</a:t>
            </a:r>
            <a:endParaRPr lang="zh-CN" altLang="en-US" sz="3600" b="1" dirty="0">
              <a:solidFill>
                <a:schemeClr val="bg1"/>
              </a:solidFill>
            </a:endParaRPr>
          </a:p>
        </p:txBody>
      </p:sp>
      <p:sp>
        <p:nvSpPr>
          <p:cNvPr id="5" name="半闭框 4">
            <a:extLst>
              <a:ext uri="{FF2B5EF4-FFF2-40B4-BE49-F238E27FC236}">
                <a16:creationId xmlns:a16="http://schemas.microsoft.com/office/drawing/2014/main" id="{BD18770B-7A74-B6E1-863C-71BB18386108}"/>
              </a:ext>
            </a:extLst>
          </p:cNvPr>
          <p:cNvSpPr/>
          <p:nvPr/>
        </p:nvSpPr>
        <p:spPr>
          <a:xfrm>
            <a:off x="4939148" y="1513720"/>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6" name="半闭框 5">
            <a:extLst>
              <a:ext uri="{FF2B5EF4-FFF2-40B4-BE49-F238E27FC236}">
                <a16:creationId xmlns:a16="http://schemas.microsoft.com/office/drawing/2014/main" id="{3F8CAF50-CA29-3646-732C-ACCFD4998058}"/>
              </a:ext>
            </a:extLst>
          </p:cNvPr>
          <p:cNvSpPr/>
          <p:nvPr/>
        </p:nvSpPr>
        <p:spPr>
          <a:xfrm flipH="1" flipV="1">
            <a:off x="10884796" y="5142393"/>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9" name="文本框 8">
            <a:extLst>
              <a:ext uri="{FF2B5EF4-FFF2-40B4-BE49-F238E27FC236}">
                <a16:creationId xmlns:a16="http://schemas.microsoft.com/office/drawing/2014/main" id="{35F1D8B5-4DC3-56F1-0611-D4E73B993AB9}"/>
              </a:ext>
            </a:extLst>
          </p:cNvPr>
          <p:cNvSpPr txBox="1"/>
          <p:nvPr/>
        </p:nvSpPr>
        <p:spPr>
          <a:xfrm>
            <a:off x="5179471" y="1657995"/>
            <a:ext cx="6094854" cy="3785652"/>
          </a:xfrm>
          <a:prstGeom prst="rect">
            <a:avLst/>
          </a:prstGeom>
          <a:noFill/>
        </p:spPr>
        <p:txBody>
          <a:bodyPr wrap="square">
            <a:spAutoFit/>
          </a:bodyPr>
          <a:lstStyle/>
          <a:p>
            <a:r>
              <a:rPr lang="zh-CN" altLang="en-US" sz="2400" dirty="0">
                <a:latin typeface="微软雅黑" panose="020B0503020204020204" pitchFamily="34" charset="-122"/>
                <a:ea typeface="微软雅黑" panose="020B0503020204020204" pitchFamily="34" charset="-122"/>
              </a:rPr>
              <a:t>更精准的语境感知： 未来的 </a:t>
            </a:r>
            <a:r>
              <a:rPr lang="en-US" altLang="zh-CN" sz="2400" dirty="0">
                <a:latin typeface="微软雅黑" panose="020B0503020204020204" pitchFamily="34" charset="-122"/>
                <a:ea typeface="微软雅黑" panose="020B0503020204020204" pitchFamily="34" charset="-122"/>
              </a:rPr>
              <a:t>NLP </a:t>
            </a:r>
            <a:r>
              <a:rPr lang="zh-CN" altLang="en-US" sz="2400" dirty="0">
                <a:latin typeface="微软雅黑" panose="020B0503020204020204" pitchFamily="34" charset="-122"/>
                <a:ea typeface="微软雅黑" panose="020B0503020204020204" pitchFamily="34" charset="-122"/>
              </a:rPr>
              <a:t>模型将不仅仅预测单个 </a:t>
            </a:r>
            <a:r>
              <a:rPr lang="en-US" altLang="zh-CN" sz="2400" dirty="0">
                <a:latin typeface="微软雅黑" panose="020B0503020204020204" pitchFamily="34" charset="-122"/>
                <a:ea typeface="微软雅黑" panose="020B0503020204020204" pitchFamily="34" charset="-122"/>
              </a:rPr>
              <a:t>Emoji</a:t>
            </a:r>
            <a:r>
              <a:rPr lang="zh-CN" altLang="en-US" sz="2400" dirty="0">
                <a:latin typeface="微软雅黑" panose="020B0503020204020204" pitchFamily="34" charset="-122"/>
                <a:ea typeface="微软雅黑" panose="020B0503020204020204" pitchFamily="34" charset="-122"/>
              </a:rPr>
              <a:t>，而是结合用户的个人表达习惯、社交背景进行个性化情感建模。动态与多模态演进： 随着 </a:t>
            </a:r>
            <a:r>
              <a:rPr lang="en-US" altLang="zh-CN" sz="2400" dirty="0" err="1">
                <a:latin typeface="微软雅黑" panose="020B0503020204020204" pitchFamily="34" charset="-122"/>
                <a:ea typeface="微软雅黑" panose="020B0503020204020204" pitchFamily="34" charset="-122"/>
              </a:rPr>
              <a:t>Memoji</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和动态表情的普及，</a:t>
            </a:r>
            <a:r>
              <a:rPr lang="en-US" altLang="zh-CN" sz="2400" dirty="0">
                <a:latin typeface="微软雅黑" panose="020B0503020204020204" pitchFamily="34" charset="-122"/>
                <a:ea typeface="微软雅黑" panose="020B0503020204020204" pitchFamily="34" charset="-122"/>
              </a:rPr>
              <a:t>NLP </a:t>
            </a:r>
            <a:r>
              <a:rPr lang="zh-CN" altLang="en-US" sz="2400" dirty="0">
                <a:latin typeface="微软雅黑" panose="020B0503020204020204" pitchFamily="34" charset="-122"/>
                <a:ea typeface="微软雅黑" panose="020B0503020204020204" pitchFamily="34" charset="-122"/>
              </a:rPr>
              <a:t>将向 </a:t>
            </a:r>
            <a:r>
              <a:rPr lang="en-US" altLang="zh-CN" sz="2400" dirty="0">
                <a:latin typeface="微软雅黑" panose="020B0503020204020204" pitchFamily="34" charset="-122"/>
                <a:ea typeface="微软雅黑" panose="020B0503020204020204" pitchFamily="34" charset="-122"/>
              </a:rPr>
              <a:t>Video-to-Emoji </a:t>
            </a:r>
            <a:r>
              <a:rPr lang="zh-CN" altLang="en-US" sz="2400" dirty="0">
                <a:latin typeface="微软雅黑" panose="020B0503020204020204" pitchFamily="34" charset="-122"/>
                <a:ea typeface="微软雅黑" panose="020B0503020204020204" pitchFamily="34" charset="-122"/>
              </a:rPr>
              <a:t>或 </a:t>
            </a:r>
            <a:r>
              <a:rPr lang="en-US" altLang="zh-CN" sz="2400" dirty="0">
                <a:latin typeface="微软雅黑" panose="020B0503020204020204" pitchFamily="34" charset="-122"/>
                <a:ea typeface="微软雅黑" panose="020B0503020204020204" pitchFamily="34" charset="-122"/>
              </a:rPr>
              <a:t>Voice-to-Emoji </a:t>
            </a:r>
            <a:r>
              <a:rPr lang="zh-CN" altLang="en-US" sz="2400" dirty="0">
                <a:latin typeface="微软雅黑" panose="020B0503020204020204" pitchFamily="34" charset="-122"/>
                <a:ea typeface="微软雅黑" panose="020B0503020204020204" pitchFamily="34" charset="-122"/>
              </a:rPr>
              <a:t>的多模态识别方向演进。标准化与法制化推进： 随着 </a:t>
            </a:r>
            <a:r>
              <a:rPr lang="en-US" altLang="zh-CN" sz="2400" dirty="0">
                <a:latin typeface="微软雅黑" panose="020B0503020204020204" pitchFamily="34" charset="-122"/>
                <a:ea typeface="微软雅黑" panose="020B0503020204020204" pitchFamily="34" charset="-122"/>
              </a:rPr>
              <a:t>Emoji </a:t>
            </a:r>
            <a:r>
              <a:rPr lang="zh-CN" altLang="en-US" sz="2400" dirty="0">
                <a:latin typeface="微软雅黑" panose="020B0503020204020204" pitchFamily="34" charset="-122"/>
                <a:ea typeface="微软雅黑" panose="020B0503020204020204" pitchFamily="34" charset="-122"/>
              </a:rPr>
              <a:t>案例库的丰富，未来可能会出现专门针对数字符号沟通的辅助法律解释工具，使 </a:t>
            </a:r>
            <a:r>
              <a:rPr lang="en-US" altLang="zh-CN" sz="2400" dirty="0">
                <a:latin typeface="微软雅黑" panose="020B0503020204020204" pitchFamily="34" charset="-122"/>
                <a:ea typeface="微软雅黑" panose="020B0503020204020204" pitchFamily="34" charset="-122"/>
              </a:rPr>
              <a:t>AI </a:t>
            </a:r>
            <a:r>
              <a:rPr lang="zh-CN" altLang="en-US" sz="2400" dirty="0">
                <a:latin typeface="微软雅黑" panose="020B0503020204020204" pitchFamily="34" charset="-122"/>
                <a:ea typeface="微软雅黑" panose="020B0503020204020204" pitchFamily="34" charset="-122"/>
              </a:rPr>
              <a:t>成为法律证据鉴定的辅助手段。</a:t>
            </a:r>
          </a:p>
        </p:txBody>
      </p:sp>
      <p:pic>
        <p:nvPicPr>
          <p:cNvPr id="7" name="图片 6">
            <a:extLst>
              <a:ext uri="{FF2B5EF4-FFF2-40B4-BE49-F238E27FC236}">
                <a16:creationId xmlns:a16="http://schemas.microsoft.com/office/drawing/2014/main" id="{A960B4D1-A9EE-C2C4-EE18-E19CF14C88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244" y="1657995"/>
            <a:ext cx="3845605" cy="3845605"/>
          </a:xfrm>
          <a:prstGeom prst="rect">
            <a:avLst/>
          </a:prstGeom>
        </p:spPr>
      </p:pic>
    </p:spTree>
    <p:extLst>
      <p:ext uri="{BB962C8B-B14F-4D97-AF65-F5344CB8AC3E}">
        <p14:creationId xmlns:p14="http://schemas.microsoft.com/office/powerpoint/2010/main" val="1332414740"/>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2FA5D8-BD7D-F2DA-8382-BE0E8BFF5B35}"/>
              </a:ext>
            </a:extLst>
          </p:cNvPr>
          <p:cNvSpPr>
            <a:spLocks noGrp="1"/>
          </p:cNvSpPr>
          <p:nvPr>
            <p:ph type="title"/>
          </p:nvPr>
        </p:nvSpPr>
        <p:spPr/>
        <p:txBody>
          <a:bodyPr/>
          <a:lstStyle/>
          <a:p>
            <a:r>
              <a:rPr lang="zh-CN" altLang="en-US" dirty="0"/>
              <a:t>什么是</a:t>
            </a:r>
            <a:r>
              <a:rPr lang="en-US" altLang="zh-CN" dirty="0"/>
              <a:t>NLP</a:t>
            </a:r>
            <a:endParaRPr lang="zh-CN" altLang="en-US" dirty="0"/>
          </a:p>
        </p:txBody>
      </p:sp>
      <p:sp>
        <p:nvSpPr>
          <p:cNvPr id="3" name="文本框 2">
            <a:extLst>
              <a:ext uri="{FF2B5EF4-FFF2-40B4-BE49-F238E27FC236}">
                <a16:creationId xmlns:a16="http://schemas.microsoft.com/office/drawing/2014/main" id="{B48AFAB7-539D-CE4D-7260-2B7DD6DCA589}"/>
              </a:ext>
            </a:extLst>
          </p:cNvPr>
          <p:cNvSpPr txBox="1">
            <a:spLocks noChangeArrowheads="1"/>
          </p:cNvSpPr>
          <p:nvPr/>
        </p:nvSpPr>
        <p:spPr bwMode="auto">
          <a:xfrm>
            <a:off x="357352" y="235111"/>
            <a:ext cx="96979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1.1</a:t>
            </a:r>
            <a:endParaRPr lang="zh-CN" altLang="en-US" sz="3600" b="1" dirty="0">
              <a:solidFill>
                <a:schemeClr val="bg1"/>
              </a:solidFill>
            </a:endParaRPr>
          </a:p>
        </p:txBody>
      </p:sp>
      <p:sp>
        <p:nvSpPr>
          <p:cNvPr id="4" name="半闭框 3">
            <a:extLst>
              <a:ext uri="{FF2B5EF4-FFF2-40B4-BE49-F238E27FC236}">
                <a16:creationId xmlns:a16="http://schemas.microsoft.com/office/drawing/2014/main" id="{00040116-52F9-1890-47DB-9625D625884E}"/>
              </a:ext>
            </a:extLst>
          </p:cNvPr>
          <p:cNvSpPr/>
          <p:nvPr/>
        </p:nvSpPr>
        <p:spPr>
          <a:xfrm>
            <a:off x="1058985" y="145987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5" name="半闭框 4">
            <a:extLst>
              <a:ext uri="{FF2B5EF4-FFF2-40B4-BE49-F238E27FC236}">
                <a16:creationId xmlns:a16="http://schemas.microsoft.com/office/drawing/2014/main" id="{AC083FC9-A8DF-93A9-0343-9ED7E317E56F}"/>
              </a:ext>
            </a:extLst>
          </p:cNvPr>
          <p:cNvSpPr/>
          <p:nvPr/>
        </p:nvSpPr>
        <p:spPr>
          <a:xfrm flipH="1" flipV="1">
            <a:off x="10412046" y="4296939"/>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6" name="文本框 5">
            <a:extLst>
              <a:ext uri="{FF2B5EF4-FFF2-40B4-BE49-F238E27FC236}">
                <a16:creationId xmlns:a16="http://schemas.microsoft.com/office/drawing/2014/main" id="{13B7C4A5-CAF8-E66D-97AE-5CAFB1258916}"/>
              </a:ext>
            </a:extLst>
          </p:cNvPr>
          <p:cNvSpPr txBox="1"/>
          <p:nvPr/>
        </p:nvSpPr>
        <p:spPr>
          <a:xfrm>
            <a:off x="1620684" y="1780457"/>
            <a:ext cx="8472534" cy="646331"/>
          </a:xfrm>
          <a:prstGeom prst="rect">
            <a:avLst/>
          </a:prstGeom>
          <a:noFill/>
        </p:spPr>
        <p:txBody>
          <a:bodyPr wrap="square" rtlCol="0">
            <a:spAutoFit/>
          </a:bodyPr>
          <a:lstStyle/>
          <a:p>
            <a:r>
              <a:rPr lang="en-US" altLang="zh-CN" sz="3600" b="1" dirty="0">
                <a:latin typeface="微软雅黑" panose="020B0503020204020204" pitchFamily="34" charset="-122"/>
                <a:ea typeface="微软雅黑" panose="020B0503020204020204" pitchFamily="34" charset="-122"/>
              </a:rPr>
              <a:t>NLP = Natural Language Processing</a:t>
            </a:r>
            <a:endParaRPr lang="zh-CN" altLang="en-US" sz="3600" b="1"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0E223314-387D-256B-4A85-B62B222DD83D}"/>
              </a:ext>
            </a:extLst>
          </p:cNvPr>
          <p:cNvSpPr txBox="1"/>
          <p:nvPr/>
        </p:nvSpPr>
        <p:spPr>
          <a:xfrm>
            <a:off x="1539631" y="3144545"/>
            <a:ext cx="8791362" cy="1569660"/>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是人工智能和语言学领域的交叉学科，研究计算机处理、理解与生成人类语言的技术。此领域探讨如何处理及运用自然语言；自然语言处理包括多方面和步骤，基本有认知、理解、生成等部分。</a:t>
            </a:r>
          </a:p>
          <a:p>
            <a:endParaRPr lang="zh-CN" alt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0649042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1A2BA8EB-F138-4DB9-87B6-536B50F486F7}"/>
              </a:ext>
            </a:extLst>
          </p:cNvPr>
          <p:cNvSpPr/>
          <p:nvPr/>
        </p:nvSpPr>
        <p:spPr>
          <a:xfrm>
            <a:off x="1206302" y="1232515"/>
            <a:ext cx="10221361" cy="4804360"/>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占位符 67">
            <a:extLst>
              <a:ext uri="{FF2B5EF4-FFF2-40B4-BE49-F238E27FC236}">
                <a16:creationId xmlns:a16="http://schemas.microsoft.com/office/drawing/2014/main" id="{79FE530C-B12B-4BF1-9DDF-12D6EEFADDAF}"/>
              </a:ext>
            </a:extLst>
          </p:cNvPr>
          <p:cNvSpPr txBox="1">
            <a:spLocks/>
          </p:cNvSpPr>
          <p:nvPr/>
        </p:nvSpPr>
        <p:spPr>
          <a:xfrm>
            <a:off x="798789" y="1125538"/>
            <a:ext cx="10532646" cy="4826556"/>
          </a:xfrm>
          <a:prstGeom prst="rect">
            <a:avLst/>
          </a:prstGeom>
          <a:solidFill>
            <a:schemeClr val="bg1"/>
          </a:solidFill>
          <a:effectLst>
            <a:outerShdw blurRad="50800" dist="38100" dir="2700000" algn="tl" rotWithShape="0">
              <a:prstClr val="black">
                <a:alpha val="40000"/>
              </a:prstClr>
            </a:outerShdw>
          </a:effectLst>
        </p:spPr>
        <p:txBody>
          <a:bodyPr anchor="ctr">
            <a:normAutofit/>
          </a:bodyPr>
          <a:lstStyle>
            <a:lvl1pPr marL="0" indent="0" algn="l" rtl="0" eaLnBrk="0" fontAlgn="base" hangingPunct="0">
              <a:lnSpc>
                <a:spcPct val="125000"/>
              </a:lnSpc>
              <a:spcBef>
                <a:spcPts val="0"/>
              </a:spcBef>
              <a:spcAft>
                <a:spcPct val="0"/>
              </a:spcAft>
              <a:buFont typeface="Arial" panose="020B0604020202020204" pitchFamily="34" charset="0"/>
              <a:buNone/>
              <a:defRPr sz="2400" kern="1200">
                <a:solidFill>
                  <a:schemeClr val="tx1"/>
                </a:solidFill>
                <a:latin typeface="+mn-ea"/>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dirty="0"/>
          </a:p>
        </p:txBody>
      </p:sp>
      <p:sp>
        <p:nvSpPr>
          <p:cNvPr id="10" name="标题 9"/>
          <p:cNvSpPr>
            <a:spLocks noGrp="1"/>
          </p:cNvSpPr>
          <p:nvPr>
            <p:ph type="title"/>
          </p:nvPr>
        </p:nvSpPr>
        <p:spPr/>
        <p:txBody>
          <a:bodyPr/>
          <a:lstStyle/>
          <a:p>
            <a:r>
              <a:rPr lang="zh-CN" altLang="en-US" dirty="0"/>
              <a:t>参考文献</a:t>
            </a:r>
          </a:p>
        </p:txBody>
      </p:sp>
      <p:graphicFrame>
        <p:nvGraphicFramePr>
          <p:cNvPr id="30" name="表格 29">
            <a:extLst>
              <a:ext uri="{FF2B5EF4-FFF2-40B4-BE49-F238E27FC236}">
                <a16:creationId xmlns:a16="http://schemas.microsoft.com/office/drawing/2014/main" id="{8660B07F-8AD5-47F2-A134-9F156FE2EA13}"/>
              </a:ext>
            </a:extLst>
          </p:cNvPr>
          <p:cNvGraphicFramePr>
            <a:graphicFrameLocks noGrp="1"/>
          </p:cNvGraphicFramePr>
          <p:nvPr>
            <p:extLst>
              <p:ext uri="{D42A27DB-BD31-4B8C-83A1-F6EECF244321}">
                <p14:modId xmlns:p14="http://schemas.microsoft.com/office/powerpoint/2010/main" val="2728456643"/>
              </p:ext>
            </p:extLst>
          </p:nvPr>
        </p:nvGraphicFramePr>
        <p:xfrm>
          <a:off x="688632" y="1733203"/>
          <a:ext cx="10642803" cy="4218891"/>
        </p:xfrm>
        <a:graphic>
          <a:graphicData uri="http://schemas.openxmlformats.org/drawingml/2006/table">
            <a:tbl>
              <a:tblPr/>
              <a:tblGrid>
                <a:gridCol w="10642803">
                  <a:extLst>
                    <a:ext uri="{9D8B030D-6E8A-4147-A177-3AD203B41FA5}">
                      <a16:colId xmlns:a16="http://schemas.microsoft.com/office/drawing/2014/main" val="3275846858"/>
                    </a:ext>
                  </a:extLst>
                </a:gridCol>
              </a:tblGrid>
              <a:tr h="46141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r>
                        <a:rPr lang="en-US" altLang="zh-CN" dirty="0"/>
                        <a:t>[1] </a:t>
                      </a:r>
                      <a:r>
                        <a:rPr lang="zh-CN" altLang="en-US" dirty="0"/>
                        <a:t>维基百科</a:t>
                      </a:r>
                      <a:r>
                        <a:rPr lang="en-US" altLang="zh-CN" dirty="0"/>
                        <a:t>. </a:t>
                      </a:r>
                      <a:r>
                        <a:rPr lang="zh-CN" altLang="en-US" dirty="0"/>
                        <a:t>自然语言处理</a:t>
                      </a:r>
                      <a:r>
                        <a:rPr lang="en-US" altLang="zh-CN" dirty="0"/>
                        <a:t>[EB/OL]. https://zh.wikipedia.org/wiki/</a:t>
                      </a:r>
                      <a:r>
                        <a:rPr lang="zh-CN" altLang="en-US" dirty="0"/>
                        <a:t>自然语言处理</a:t>
                      </a:r>
                      <a:r>
                        <a:rPr lang="en-US" altLang="zh-CN" dirty="0"/>
                        <a:t>.</a:t>
                      </a:r>
                      <a:endParaRPr lang="zh-CN" altLang="en-US" dirty="0"/>
                    </a:p>
                  </a:txBody>
                  <a:tcPr anchor="ctr">
                    <a:lnL w="12700" cmpd="sng">
                      <a:solidFill>
                        <a:srgbClr val="FFFFFF"/>
                      </a:solidFill>
                    </a:lnL>
                    <a:lnR w="12700" cmpd="sng">
                      <a:solidFill>
                        <a:srgbClr val="FFFFFF"/>
                      </a:solidFill>
                    </a:lnR>
                    <a:lnT w="12700" cmpd="sng">
                      <a:solidFill>
                        <a:srgbClr val="FFFFFF"/>
                      </a:solidFill>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50177875"/>
                  </a:ext>
                </a:extLst>
              </a:tr>
              <a:tr h="878468">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r>
                        <a:rPr lang="en-US" altLang="zh-CN" dirty="0"/>
                        <a:t>[2] The Guardian. Emoji invasion: the end of language as we know it?[EB/OL]. (2015-06-25). https://www.theguardian.com/media-network/2015/jun/25/emoji-invasion-the-end-of-language-as-we-know-it.</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91228808"/>
                  </a:ext>
                </a:extLst>
              </a:tr>
              <a:tr h="46141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[3] </a:t>
                      </a:r>
                      <a:r>
                        <a:rPr lang="zh-CN" altLang="en-US" dirty="0"/>
                        <a:t>维基百科</a:t>
                      </a:r>
                      <a:r>
                        <a:rPr lang="en-US" altLang="zh-CN" dirty="0"/>
                        <a:t>. emoji[EB/OL]. https://zh.wikipedia.org/wiki/emoji.</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1524803"/>
                  </a:ext>
                </a:extLst>
              </a:tr>
              <a:tr h="61492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[4] Kralj Novak P, </a:t>
                      </a:r>
                      <a:r>
                        <a:rPr lang="en-US" altLang="zh-CN" dirty="0" err="1"/>
                        <a:t>Smailović</a:t>
                      </a:r>
                      <a:r>
                        <a:rPr lang="en-US" altLang="zh-CN" dirty="0"/>
                        <a:t> J, </a:t>
                      </a:r>
                      <a:r>
                        <a:rPr lang="en-US" altLang="zh-CN" dirty="0" err="1"/>
                        <a:t>Sluban</a:t>
                      </a:r>
                      <a:r>
                        <a:rPr lang="en-US" altLang="zh-CN" dirty="0"/>
                        <a:t> B, et al. Emoji Sentiment Ranking[EB/OL]. http://kt.ijs.si/data/Emoji_sentiment_ranking/.</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2214169"/>
                  </a:ext>
                </a:extLst>
              </a:tr>
              <a:tr h="61492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[5] </a:t>
                      </a:r>
                      <a:r>
                        <a:rPr lang="en-US" altLang="zh-CN" dirty="0" err="1"/>
                        <a:t>Mikolov</a:t>
                      </a:r>
                      <a:r>
                        <a:rPr lang="en-US" altLang="zh-CN" dirty="0"/>
                        <a:t> T, Chen K, Corrado G, et al. Efficient Estimation of Word Representations in Vector Space[J/OL]. arXiv:1301.3781. https://arxiv.org/abs/1509.07761.</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61183746"/>
                  </a:ext>
                </a:extLst>
              </a:tr>
              <a:tr h="46141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[6] </a:t>
                      </a:r>
                      <a:r>
                        <a:rPr lang="zh-CN" altLang="en-US" dirty="0"/>
                        <a:t>维基百科</a:t>
                      </a:r>
                      <a:r>
                        <a:rPr lang="en-US" altLang="zh-CN" dirty="0"/>
                        <a:t>. Word2vec[EB/OL]. https://zh.wikipedia.org/wiki/Word2vec.</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3426389"/>
                  </a:ext>
                </a:extLst>
              </a:tr>
              <a:tr h="61492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[7] 3Blue1Brown. Transformers, the tech behind LLMs | Deep Learning Chapter 5[EB/OL]. YouTube. https://www.youtube.com/watch?v=wjZofJX0v4M.</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6416898"/>
                  </a:ext>
                </a:extLst>
              </a:tr>
            </a:tbl>
          </a:graphicData>
        </a:graphic>
      </p:graphicFrame>
      <p:sp>
        <p:nvSpPr>
          <p:cNvPr id="33" name="文本框 32"/>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5.4</a:t>
            </a:r>
            <a:endParaRPr lang="zh-CN" altLang="en-US" sz="3600" b="1" dirty="0">
              <a:solidFill>
                <a:schemeClr val="bg1"/>
              </a:solidFill>
            </a:endParaRPr>
          </a:p>
        </p:txBody>
      </p:sp>
    </p:spTree>
    <p:extLst>
      <p:ext uri="{BB962C8B-B14F-4D97-AF65-F5344CB8AC3E}">
        <p14:creationId xmlns:p14="http://schemas.microsoft.com/office/powerpoint/2010/main" val="1122080672"/>
      </p:ext>
    </p:extLst>
  </p:cSld>
  <p:clrMapOvr>
    <a:masterClrMapping/>
  </p:clrMapOvr>
  <p:transition spd="med">
    <p:pull/>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BFDD8-552A-4DA7-E4EA-000335C07368}"/>
            </a:ext>
          </a:extLst>
        </p:cNvPr>
        <p:cNvGrpSpPr/>
        <p:nvPr/>
      </p:nvGrpSpPr>
      <p:grpSpPr>
        <a:xfrm>
          <a:off x="0" y="0"/>
          <a:ext cx="0" cy="0"/>
          <a:chOff x="0" y="0"/>
          <a:chExt cx="0" cy="0"/>
        </a:xfrm>
      </p:grpSpPr>
      <p:sp>
        <p:nvSpPr>
          <p:cNvPr id="31" name="矩形 30">
            <a:extLst>
              <a:ext uri="{FF2B5EF4-FFF2-40B4-BE49-F238E27FC236}">
                <a16:creationId xmlns:a16="http://schemas.microsoft.com/office/drawing/2014/main" id="{88C5668A-CAE9-2337-6C0F-4837E82E82F1}"/>
              </a:ext>
            </a:extLst>
          </p:cNvPr>
          <p:cNvSpPr/>
          <p:nvPr/>
        </p:nvSpPr>
        <p:spPr>
          <a:xfrm>
            <a:off x="1206302" y="1232515"/>
            <a:ext cx="10221361" cy="4804360"/>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占位符 67">
            <a:extLst>
              <a:ext uri="{FF2B5EF4-FFF2-40B4-BE49-F238E27FC236}">
                <a16:creationId xmlns:a16="http://schemas.microsoft.com/office/drawing/2014/main" id="{C8F51628-5EB8-5727-A3E5-B783876941A9}"/>
              </a:ext>
            </a:extLst>
          </p:cNvPr>
          <p:cNvSpPr txBox="1">
            <a:spLocks/>
          </p:cNvSpPr>
          <p:nvPr/>
        </p:nvSpPr>
        <p:spPr>
          <a:xfrm>
            <a:off x="798789" y="1125538"/>
            <a:ext cx="10532646" cy="4826556"/>
          </a:xfrm>
          <a:prstGeom prst="rect">
            <a:avLst/>
          </a:prstGeom>
          <a:solidFill>
            <a:schemeClr val="bg1"/>
          </a:solidFill>
          <a:effectLst>
            <a:outerShdw blurRad="50800" dist="38100" dir="2700000" algn="tl" rotWithShape="0">
              <a:prstClr val="black">
                <a:alpha val="40000"/>
              </a:prstClr>
            </a:outerShdw>
          </a:effectLst>
        </p:spPr>
        <p:txBody>
          <a:bodyPr anchor="ctr">
            <a:normAutofit/>
          </a:bodyPr>
          <a:lstStyle>
            <a:lvl1pPr marL="0" indent="0" algn="l" rtl="0" eaLnBrk="0" fontAlgn="base" hangingPunct="0">
              <a:lnSpc>
                <a:spcPct val="125000"/>
              </a:lnSpc>
              <a:spcBef>
                <a:spcPts val="0"/>
              </a:spcBef>
              <a:spcAft>
                <a:spcPct val="0"/>
              </a:spcAft>
              <a:buFont typeface="Arial" panose="020B0604020202020204" pitchFamily="34" charset="0"/>
              <a:buNone/>
              <a:defRPr sz="2400" kern="1200">
                <a:solidFill>
                  <a:schemeClr val="tx1"/>
                </a:solidFill>
                <a:latin typeface="+mn-ea"/>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dirty="0"/>
          </a:p>
        </p:txBody>
      </p:sp>
      <p:sp>
        <p:nvSpPr>
          <p:cNvPr id="10" name="标题 9">
            <a:extLst>
              <a:ext uri="{FF2B5EF4-FFF2-40B4-BE49-F238E27FC236}">
                <a16:creationId xmlns:a16="http://schemas.microsoft.com/office/drawing/2014/main" id="{15009DFD-5B28-0721-323B-44ABB88D444B}"/>
              </a:ext>
            </a:extLst>
          </p:cNvPr>
          <p:cNvSpPr>
            <a:spLocks noGrp="1"/>
          </p:cNvSpPr>
          <p:nvPr>
            <p:ph type="title"/>
          </p:nvPr>
        </p:nvSpPr>
        <p:spPr/>
        <p:txBody>
          <a:bodyPr/>
          <a:lstStyle/>
          <a:p>
            <a:r>
              <a:rPr lang="zh-CN" altLang="en-US" dirty="0"/>
              <a:t>参考文献</a:t>
            </a:r>
          </a:p>
        </p:txBody>
      </p:sp>
      <p:graphicFrame>
        <p:nvGraphicFramePr>
          <p:cNvPr id="30" name="表格 29">
            <a:extLst>
              <a:ext uri="{FF2B5EF4-FFF2-40B4-BE49-F238E27FC236}">
                <a16:creationId xmlns:a16="http://schemas.microsoft.com/office/drawing/2014/main" id="{ABFC0444-35FD-C56A-A7DC-46D0F258B21D}"/>
              </a:ext>
            </a:extLst>
          </p:cNvPr>
          <p:cNvGraphicFramePr>
            <a:graphicFrameLocks noGrp="1"/>
          </p:cNvGraphicFramePr>
          <p:nvPr>
            <p:extLst>
              <p:ext uri="{D42A27DB-BD31-4B8C-83A1-F6EECF244321}">
                <p14:modId xmlns:p14="http://schemas.microsoft.com/office/powerpoint/2010/main" val="2835396687"/>
              </p:ext>
            </p:extLst>
          </p:nvPr>
        </p:nvGraphicFramePr>
        <p:xfrm>
          <a:off x="701269" y="1775063"/>
          <a:ext cx="10630166" cy="4177031"/>
        </p:xfrm>
        <a:graphic>
          <a:graphicData uri="http://schemas.openxmlformats.org/drawingml/2006/table">
            <a:tbl>
              <a:tblPr/>
              <a:tblGrid>
                <a:gridCol w="10630166">
                  <a:extLst>
                    <a:ext uri="{9D8B030D-6E8A-4147-A177-3AD203B41FA5}">
                      <a16:colId xmlns:a16="http://schemas.microsoft.com/office/drawing/2014/main" val="3275846858"/>
                    </a:ext>
                  </a:extLst>
                </a:gridCol>
              </a:tblGrid>
              <a:tr h="46141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r>
                        <a:rPr lang="en-US" altLang="zh-CN" dirty="0"/>
                        <a:t>[8] EMOJIALL. Emoji</a:t>
                      </a:r>
                      <a:r>
                        <a:rPr lang="zh-CN" altLang="en-US" dirty="0"/>
                        <a:t>情感分析</a:t>
                      </a:r>
                      <a:r>
                        <a:rPr lang="en-US" altLang="zh-CN" dirty="0"/>
                        <a:t>[EB/OL]. https://www.emojiall.com/zh-hans/blog/341.</a:t>
                      </a:r>
                      <a:endParaRPr lang="zh-CN" altLang="en-US" dirty="0"/>
                    </a:p>
                  </a:txBody>
                  <a:tcPr anchor="ctr">
                    <a:lnL w="12700" cmpd="sng">
                      <a:solidFill>
                        <a:srgbClr val="FFFFFF"/>
                      </a:solidFill>
                    </a:lnL>
                    <a:lnR w="12700" cmpd="sng">
                      <a:solidFill>
                        <a:srgbClr val="FFFFFF"/>
                      </a:solidFill>
                    </a:lnR>
                    <a:lnT w="12700" cmpd="sng">
                      <a:solidFill>
                        <a:srgbClr val="FFFFFF"/>
                      </a:solidFill>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50177875"/>
                  </a:ext>
                </a:extLst>
              </a:tr>
              <a:tr h="606654">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r>
                        <a:rPr lang="en-US" altLang="zh-CN" dirty="0"/>
                        <a:t>[9] MIT Media Lab. </a:t>
                      </a:r>
                      <a:r>
                        <a:rPr lang="en-US" altLang="zh-CN" dirty="0" err="1"/>
                        <a:t>DeepMoji</a:t>
                      </a:r>
                      <a:r>
                        <a:rPr lang="en-US" altLang="zh-CN" dirty="0"/>
                        <a:t>[EB/OL]. https://www.media.mit.edu/projects/deepmoji/overview/.</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91228808"/>
                  </a:ext>
                </a:extLst>
              </a:tr>
              <a:tr h="46141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[10] Felbo B, </a:t>
                      </a:r>
                      <a:r>
                        <a:rPr lang="en-US" altLang="zh-CN" dirty="0" err="1"/>
                        <a:t>Mislove</a:t>
                      </a:r>
                      <a:r>
                        <a:rPr lang="en-US" altLang="zh-CN" dirty="0"/>
                        <a:t> A, Søgaard A, et al. Using millions of emoji occurrences to learn any-domain representations for detecting sentiment, emotion and sarcasm[C]. Proceedings of the 2017 Conference on Empirical Methods in Natural Language Processing, 2017: 1615-1625.</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1524803"/>
                  </a:ext>
                </a:extLst>
              </a:tr>
              <a:tr h="61492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[11] Hugging Face. </a:t>
                      </a:r>
                      <a:r>
                        <a:rPr lang="en-US" altLang="zh-CN" dirty="0" err="1"/>
                        <a:t>torchMoji</a:t>
                      </a:r>
                      <a:r>
                        <a:rPr lang="en-US" altLang="zh-CN" dirty="0"/>
                        <a:t>: A </a:t>
                      </a:r>
                      <a:r>
                        <a:rPr lang="en-US" altLang="zh-CN" dirty="0" err="1"/>
                        <a:t>PyTorch</a:t>
                      </a:r>
                      <a:r>
                        <a:rPr lang="en-US" altLang="zh-CN" dirty="0"/>
                        <a:t> implementation of the </a:t>
                      </a:r>
                      <a:r>
                        <a:rPr lang="en-US" altLang="zh-CN" dirty="0" err="1"/>
                        <a:t>DeepMoji</a:t>
                      </a:r>
                      <a:r>
                        <a:rPr lang="en-US" altLang="zh-CN" dirty="0"/>
                        <a:t> model[EB/OL]. GitHub. https://github.com/huggingface/torchMoji.</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2214169"/>
                  </a:ext>
                </a:extLst>
              </a:tr>
              <a:tr h="61492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[12] Court of King's Bench for Saskatchewan. South West Terminal Ltd. v Achter Land &amp; Cattle Ltd, 2023 SKKB 116 (</a:t>
                      </a:r>
                      <a:r>
                        <a:rPr lang="en-US" altLang="zh-CN" dirty="0" err="1"/>
                        <a:t>CanLII</a:t>
                      </a:r>
                      <a:r>
                        <a:rPr lang="en-US" altLang="zh-CN" dirty="0"/>
                        <a:t>)[EB/OL]. (2023-06-08). https://www.canlii.org/en/sk/skkb/doc/2023/2023skkb116/2023skkb116.html.</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61183746"/>
                  </a:ext>
                </a:extLst>
              </a:tr>
              <a:tr h="461417">
                <a:tc>
                  <a:txBody>
                    <a:bodyPr/>
                    <a:lstStyle>
                      <a:lvl1pPr marL="0" algn="l" defTabSz="914400" rtl="0" eaLnBrk="1" latinLnBrk="0" hangingPunct="1">
                        <a:defRPr sz="1800" kern="1200">
                          <a:solidFill>
                            <a:schemeClr val="dk1"/>
                          </a:solidFill>
                          <a:latin typeface="Arial"/>
                          <a:ea typeface="微软雅黑 Light"/>
                        </a:defRPr>
                      </a:lvl1pPr>
                      <a:lvl2pPr marL="457200" algn="l" defTabSz="914400" rtl="0" eaLnBrk="1" latinLnBrk="0" hangingPunct="1">
                        <a:defRPr sz="1800" kern="1200">
                          <a:solidFill>
                            <a:schemeClr val="dk1"/>
                          </a:solidFill>
                          <a:latin typeface="Arial"/>
                          <a:ea typeface="微软雅黑 Light"/>
                        </a:defRPr>
                      </a:lvl2pPr>
                      <a:lvl3pPr marL="914400" algn="l" defTabSz="914400" rtl="0" eaLnBrk="1" latinLnBrk="0" hangingPunct="1">
                        <a:defRPr sz="1800" kern="1200">
                          <a:solidFill>
                            <a:schemeClr val="dk1"/>
                          </a:solidFill>
                          <a:latin typeface="Arial"/>
                          <a:ea typeface="微软雅黑 Light"/>
                        </a:defRPr>
                      </a:lvl3pPr>
                      <a:lvl4pPr marL="1371600" algn="l" defTabSz="914400" rtl="0" eaLnBrk="1" latinLnBrk="0" hangingPunct="1">
                        <a:defRPr sz="1800" kern="1200">
                          <a:solidFill>
                            <a:schemeClr val="dk1"/>
                          </a:solidFill>
                          <a:latin typeface="Arial"/>
                          <a:ea typeface="微软雅黑 Light"/>
                        </a:defRPr>
                      </a:lvl4pPr>
                      <a:lvl5pPr marL="1828800" algn="l" defTabSz="914400" rtl="0" eaLnBrk="1" latinLnBrk="0" hangingPunct="1">
                        <a:defRPr sz="1800" kern="1200">
                          <a:solidFill>
                            <a:schemeClr val="dk1"/>
                          </a:solidFill>
                          <a:latin typeface="Arial"/>
                          <a:ea typeface="微软雅黑 Light"/>
                        </a:defRPr>
                      </a:lvl5pPr>
                      <a:lvl6pPr marL="2286000" algn="l" defTabSz="914400" rtl="0" eaLnBrk="1" latinLnBrk="0" hangingPunct="1">
                        <a:defRPr sz="1800" kern="1200">
                          <a:solidFill>
                            <a:schemeClr val="dk1"/>
                          </a:solidFill>
                          <a:latin typeface="Arial"/>
                          <a:ea typeface="微软雅黑 Light"/>
                        </a:defRPr>
                      </a:lvl6pPr>
                      <a:lvl7pPr marL="2743200" algn="l" defTabSz="914400" rtl="0" eaLnBrk="1" latinLnBrk="0" hangingPunct="1">
                        <a:defRPr sz="1800" kern="1200">
                          <a:solidFill>
                            <a:schemeClr val="dk1"/>
                          </a:solidFill>
                          <a:latin typeface="Arial"/>
                          <a:ea typeface="微软雅黑 Light"/>
                        </a:defRPr>
                      </a:lvl7pPr>
                      <a:lvl8pPr marL="3200400" algn="l" defTabSz="914400" rtl="0" eaLnBrk="1" latinLnBrk="0" hangingPunct="1">
                        <a:defRPr sz="1800" kern="1200">
                          <a:solidFill>
                            <a:schemeClr val="dk1"/>
                          </a:solidFill>
                          <a:latin typeface="Arial"/>
                          <a:ea typeface="微软雅黑 Light"/>
                        </a:defRPr>
                      </a:lvl8pPr>
                      <a:lvl9pPr marL="3657600" algn="l" defTabSz="914400" rtl="0" eaLnBrk="1" latinLnBrk="0" hangingPunct="1">
                        <a:defRPr sz="1800" kern="1200">
                          <a:solidFill>
                            <a:schemeClr val="dk1"/>
                          </a:solidFill>
                          <a:latin typeface="Arial"/>
                          <a:ea typeface="微软雅黑 Light"/>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[13] Eric Goldman. Emoji Law Archives[EB/OL]. Technology &amp; Marketing Law Blog. https://blog.ericgoldman.org/archives/category/emojis.</a:t>
                      </a:r>
                    </a:p>
                  </a:txBody>
                  <a:tcPr anchor="ctr">
                    <a:lnL w="12700" cmpd="sng">
                      <a:solidFill>
                        <a:srgbClr val="FFFFFF"/>
                      </a:solidFill>
                    </a:lnL>
                    <a:lnR w="12700" cmpd="sng">
                      <a:solidFill>
                        <a:srgbClr val="FFFFFF"/>
                      </a:solidFill>
                    </a:lnR>
                    <a:lnT w="6350" cap="flat" cmpd="sng" algn="ctr">
                      <a:solidFill>
                        <a:srgbClr val="000000">
                          <a:lumMod val="75000"/>
                          <a:lumOff val="25000"/>
                        </a:srgbClr>
                      </a:solidFill>
                      <a:prstDash val="solid"/>
                      <a:round/>
                      <a:headEnd type="none" w="med" len="med"/>
                      <a:tailEnd type="none" w="med" len="med"/>
                    </a:lnT>
                    <a:lnB w="6350" cap="flat" cmpd="sng" algn="ctr">
                      <a:solidFill>
                        <a:srgbClr val="000000">
                          <a:lumMod val="75000"/>
                          <a:lumOff val="2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3426389"/>
                  </a:ext>
                </a:extLst>
              </a:tr>
            </a:tbl>
          </a:graphicData>
        </a:graphic>
      </p:graphicFrame>
      <p:sp>
        <p:nvSpPr>
          <p:cNvPr id="33" name="文本框 32">
            <a:extLst>
              <a:ext uri="{FF2B5EF4-FFF2-40B4-BE49-F238E27FC236}">
                <a16:creationId xmlns:a16="http://schemas.microsoft.com/office/drawing/2014/main" id="{9DBA24A2-516B-EE89-AB2E-981F5668B689}"/>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5.4</a:t>
            </a:r>
            <a:endParaRPr lang="zh-CN" altLang="en-US" sz="3600" b="1" dirty="0">
              <a:solidFill>
                <a:schemeClr val="bg1"/>
              </a:solidFill>
            </a:endParaRPr>
          </a:p>
        </p:txBody>
      </p:sp>
    </p:spTree>
    <p:extLst>
      <p:ext uri="{BB962C8B-B14F-4D97-AF65-F5344CB8AC3E}">
        <p14:creationId xmlns:p14="http://schemas.microsoft.com/office/powerpoint/2010/main" val="3930548675"/>
      </p:ext>
    </p:extLst>
  </p:cSld>
  <p:clrMapOvr>
    <a:masterClrMapping/>
  </p:clrMapOvr>
  <p:transition spd="med">
    <p:pull/>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F3ACBA5-807F-E254-8A76-549A91E5CFFF}"/>
              </a:ext>
            </a:extLst>
          </p:cNvPr>
          <p:cNvSpPr>
            <a:spLocks noGrp="1"/>
          </p:cNvSpPr>
          <p:nvPr>
            <p:ph type="title"/>
          </p:nvPr>
        </p:nvSpPr>
        <p:spPr>
          <a:xfrm>
            <a:off x="515938" y="3865812"/>
            <a:ext cx="11160124" cy="1107996"/>
          </a:xfrm>
        </p:spPr>
        <p:txBody>
          <a:bodyPr/>
          <a:lstStyle/>
          <a:p>
            <a:r>
              <a:rPr lang="zh-CN" altLang="en-US" sz="6600" dirty="0">
                <a:latin typeface="微软雅黑" panose="020B0503020204020204" pitchFamily="34" charset="-122"/>
                <a:ea typeface="微软雅黑" panose="020B0503020204020204" pitchFamily="34" charset="-122"/>
              </a:rPr>
              <a:t>谢谢大家</a:t>
            </a:r>
          </a:p>
        </p:txBody>
      </p:sp>
      <p:pic>
        <p:nvPicPr>
          <p:cNvPr id="7" name="图片 6">
            <a:extLst>
              <a:ext uri="{FF2B5EF4-FFF2-40B4-BE49-F238E27FC236}">
                <a16:creationId xmlns:a16="http://schemas.microsoft.com/office/drawing/2014/main" id="{6DD875C7-5B14-61E8-2986-C95B469D26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5270" y="158129"/>
            <a:ext cx="2186309" cy="2186309"/>
          </a:xfrm>
          <a:prstGeom prst="rect">
            <a:avLst/>
          </a:prstGeom>
        </p:spPr>
      </p:pic>
    </p:spTree>
    <p:extLst>
      <p:ext uri="{BB962C8B-B14F-4D97-AF65-F5344CB8AC3E}">
        <p14:creationId xmlns:p14="http://schemas.microsoft.com/office/powerpoint/2010/main" val="26819599"/>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BDD011-1FE1-B356-4214-01A0FE7D0A36}"/>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3381E615-10EC-A1A0-A006-4FD907E6EBDD}"/>
              </a:ext>
            </a:extLst>
          </p:cNvPr>
          <p:cNvSpPr>
            <a:spLocks noGrp="1"/>
          </p:cNvSpPr>
          <p:nvPr>
            <p:ph type="title"/>
          </p:nvPr>
        </p:nvSpPr>
        <p:spPr/>
        <p:txBody>
          <a:bodyPr/>
          <a:lstStyle/>
          <a:p>
            <a:r>
              <a:rPr lang="en-US" altLang="zh-CN" dirty="0"/>
              <a:t>NLP</a:t>
            </a:r>
            <a:r>
              <a:rPr lang="zh-CN" altLang="en-US" dirty="0"/>
              <a:t>的任务</a:t>
            </a:r>
          </a:p>
        </p:txBody>
      </p:sp>
      <p:sp>
        <p:nvSpPr>
          <p:cNvPr id="3" name="文本框 2">
            <a:extLst>
              <a:ext uri="{FF2B5EF4-FFF2-40B4-BE49-F238E27FC236}">
                <a16:creationId xmlns:a16="http://schemas.microsoft.com/office/drawing/2014/main" id="{5BC38239-2689-4719-1A19-F1251F71C203}"/>
              </a:ext>
            </a:extLst>
          </p:cNvPr>
          <p:cNvSpPr txBox="1">
            <a:spLocks noChangeArrowheads="1"/>
          </p:cNvSpPr>
          <p:nvPr/>
        </p:nvSpPr>
        <p:spPr bwMode="auto">
          <a:xfrm>
            <a:off x="357352" y="235111"/>
            <a:ext cx="96979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1.2</a:t>
            </a:r>
            <a:endParaRPr lang="zh-CN" altLang="en-US" sz="3600" b="1" dirty="0">
              <a:solidFill>
                <a:schemeClr val="bg1"/>
              </a:solidFill>
            </a:endParaRPr>
          </a:p>
        </p:txBody>
      </p:sp>
      <p:sp>
        <p:nvSpPr>
          <p:cNvPr id="4" name="半闭框 3">
            <a:extLst>
              <a:ext uri="{FF2B5EF4-FFF2-40B4-BE49-F238E27FC236}">
                <a16:creationId xmlns:a16="http://schemas.microsoft.com/office/drawing/2014/main" id="{89759BCB-12C5-A336-E138-185D62A2FC37}"/>
              </a:ext>
            </a:extLst>
          </p:cNvPr>
          <p:cNvSpPr/>
          <p:nvPr/>
        </p:nvSpPr>
        <p:spPr>
          <a:xfrm>
            <a:off x="1058985" y="145987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5" name="半闭框 4">
            <a:extLst>
              <a:ext uri="{FF2B5EF4-FFF2-40B4-BE49-F238E27FC236}">
                <a16:creationId xmlns:a16="http://schemas.microsoft.com/office/drawing/2014/main" id="{F0FCDD75-B08D-FEDE-8B61-621F7EFED5AC}"/>
              </a:ext>
            </a:extLst>
          </p:cNvPr>
          <p:cNvSpPr/>
          <p:nvPr/>
        </p:nvSpPr>
        <p:spPr>
          <a:xfrm flipH="1" flipV="1">
            <a:off x="10412046" y="4752089"/>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9" name="文本框 8">
            <a:extLst>
              <a:ext uri="{FF2B5EF4-FFF2-40B4-BE49-F238E27FC236}">
                <a16:creationId xmlns:a16="http://schemas.microsoft.com/office/drawing/2014/main" id="{DF1F1F0C-BFED-A201-5BB2-395B1AD96AA4}"/>
              </a:ext>
            </a:extLst>
          </p:cNvPr>
          <p:cNvSpPr txBox="1"/>
          <p:nvPr/>
        </p:nvSpPr>
        <p:spPr>
          <a:xfrm>
            <a:off x="1209247" y="1775410"/>
            <a:ext cx="9773506" cy="3046988"/>
          </a:xfrm>
          <a:prstGeom prst="rect">
            <a:avLst/>
          </a:prstGeom>
          <a:noFill/>
        </p:spPr>
        <p:txBody>
          <a:bodyPr wrap="square" rtlCol="0">
            <a:spAutoFit/>
          </a:bodyPr>
          <a:lstStyle/>
          <a:p>
            <a:r>
              <a:rPr lang="en-US" altLang="zh-CN" sz="2400" dirty="0">
                <a:latin typeface="微软雅黑" panose="020B0503020204020204" pitchFamily="34" charset="-122"/>
                <a:ea typeface="微软雅黑" panose="020B0503020204020204" pitchFamily="34" charset="-122"/>
              </a:rPr>
              <a:t>NLP</a:t>
            </a:r>
            <a:r>
              <a:rPr lang="zh-CN" altLang="en-US" sz="2400" dirty="0">
                <a:latin typeface="微软雅黑" panose="020B0503020204020204" pitchFamily="34" charset="-122"/>
                <a:ea typeface="微软雅黑" panose="020B0503020204020204" pitchFamily="34" charset="-122"/>
              </a:rPr>
              <a:t>的核心任务主要是自然语言理解和自然语言生成。</a:t>
            </a:r>
            <a:endParaRPr lang="en-US" altLang="zh-CN" sz="2400" dirty="0">
              <a:latin typeface="微软雅黑" panose="020B0503020204020204" pitchFamily="34" charset="-122"/>
              <a:ea typeface="微软雅黑" panose="020B0503020204020204" pitchFamily="34" charset="-122"/>
            </a:endParaRPr>
          </a:p>
          <a:p>
            <a:endParaRPr lang="zh-CN" altLang="en-US"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自然语言理解是让电脑把输入的语言变成结构化符号与语义关系，然后根据目的再处理。自然语言生成则是把计算机数据转化为自然语言。</a:t>
            </a:r>
          </a:p>
          <a:p>
            <a:endParaRPr lang="zh-CN" altLang="en-US"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总的来说，自然语言处理要研制表示语言能力和语言应用的模型</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建立计算框架来实现并完善语言模型，并根据语言模型设计各种实用系统及探讨这些系统的评测技术</a:t>
            </a:r>
          </a:p>
        </p:txBody>
      </p:sp>
    </p:spTree>
    <p:extLst>
      <p:ext uri="{BB962C8B-B14F-4D97-AF65-F5344CB8AC3E}">
        <p14:creationId xmlns:p14="http://schemas.microsoft.com/office/powerpoint/2010/main" val="2841540002"/>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a:t>什么是</a:t>
            </a:r>
            <a:r>
              <a:rPr lang="en-US" altLang="zh-CN" dirty="0"/>
              <a:t>EMOJI</a:t>
            </a:r>
            <a:endParaRPr lang="zh-CN" altLang="en-US" dirty="0"/>
          </a:p>
        </p:txBody>
      </p:sp>
      <p:sp>
        <p:nvSpPr>
          <p:cNvPr id="7" name="文本框 6">
            <a:extLst>
              <a:ext uri="{FF2B5EF4-FFF2-40B4-BE49-F238E27FC236}">
                <a16:creationId xmlns:a16="http://schemas.microsoft.com/office/drawing/2014/main" id="{48C79EC0-D462-481F-9866-68D3FD506255}"/>
              </a:ext>
            </a:extLst>
          </p:cNvPr>
          <p:cNvSpPr txBox="1"/>
          <p:nvPr/>
        </p:nvSpPr>
        <p:spPr>
          <a:xfrm>
            <a:off x="731888" y="1590336"/>
            <a:ext cx="2487168" cy="1769715"/>
          </a:xfrm>
          <a:prstGeom prst="rect">
            <a:avLst/>
          </a:prstGeom>
          <a:noFill/>
        </p:spPr>
        <p:txBody>
          <a:bodyPr wrap="square" lIns="0" tIns="0" rIns="0" bIns="0" rtlCol="0">
            <a:spAutoFit/>
          </a:bodyPr>
          <a:lstStyle/>
          <a:p>
            <a:pPr algn="l"/>
            <a:r>
              <a:rPr lang="zh-CN" altLang="en-US" sz="11500" spc="300" dirty="0">
                <a:solidFill>
                  <a:schemeClr val="accent4"/>
                </a:solidFill>
                <a:latin typeface="黑体" panose="02010609060101010101" pitchFamily="49" charset="-122"/>
                <a:ea typeface="黑体" panose="02010609060101010101" pitchFamily="49" charset="-122"/>
              </a:rPr>
              <a:t>“</a:t>
            </a:r>
          </a:p>
        </p:txBody>
      </p:sp>
      <p:cxnSp>
        <p:nvCxnSpPr>
          <p:cNvPr id="8" name="直接连接符 7">
            <a:extLst>
              <a:ext uri="{FF2B5EF4-FFF2-40B4-BE49-F238E27FC236}">
                <a16:creationId xmlns:a16="http://schemas.microsoft.com/office/drawing/2014/main" id="{89BC4564-A6B6-47A0-BC2C-A544562110F2}"/>
              </a:ext>
            </a:extLst>
          </p:cNvPr>
          <p:cNvCxnSpPr>
            <a:cxnSpLocks/>
          </p:cNvCxnSpPr>
          <p:nvPr/>
        </p:nvCxnSpPr>
        <p:spPr>
          <a:xfrm>
            <a:off x="3468913" y="1897299"/>
            <a:ext cx="694800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B3E85041-8A28-4238-BD0C-C2BC765136D2}"/>
              </a:ext>
            </a:extLst>
          </p:cNvPr>
          <p:cNvCxnSpPr/>
          <p:nvPr/>
        </p:nvCxnSpPr>
        <p:spPr>
          <a:xfrm>
            <a:off x="1606550" y="3657189"/>
            <a:ext cx="694800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39C1AE23-A621-4507-BCFA-2B567F6A8600}"/>
              </a:ext>
            </a:extLst>
          </p:cNvPr>
          <p:cNvSpPr txBox="1"/>
          <p:nvPr/>
        </p:nvSpPr>
        <p:spPr>
          <a:xfrm>
            <a:off x="9690431" y="2862945"/>
            <a:ext cx="1632320" cy="1769715"/>
          </a:xfrm>
          <a:prstGeom prst="rect">
            <a:avLst/>
          </a:prstGeom>
          <a:noFill/>
        </p:spPr>
        <p:txBody>
          <a:bodyPr wrap="square" lIns="0" tIns="0" rIns="0" bIns="0" rtlCol="0">
            <a:spAutoFit/>
          </a:bodyPr>
          <a:lstStyle/>
          <a:p>
            <a:pPr algn="l"/>
            <a:r>
              <a:rPr lang="en-US" altLang="zh-CN" sz="11500" spc="300" dirty="0">
                <a:solidFill>
                  <a:schemeClr val="accent4"/>
                </a:solidFill>
                <a:latin typeface="黑体" panose="02010609060101010101" pitchFamily="49" charset="-122"/>
                <a:ea typeface="黑体" panose="02010609060101010101" pitchFamily="49" charset="-122"/>
              </a:rPr>
              <a:t>”</a:t>
            </a:r>
            <a:endParaRPr lang="zh-CN" altLang="en-US" sz="11500" spc="300" dirty="0">
              <a:solidFill>
                <a:schemeClr val="accent4"/>
              </a:solidFill>
              <a:latin typeface="黑体" panose="02010609060101010101" pitchFamily="49" charset="-122"/>
              <a:ea typeface="黑体" panose="02010609060101010101" pitchFamily="49" charset="-122"/>
            </a:endParaRPr>
          </a:p>
        </p:txBody>
      </p:sp>
      <p:sp>
        <p:nvSpPr>
          <p:cNvPr id="16" name="文本框 15">
            <a:extLst>
              <a:ext uri="{FF2B5EF4-FFF2-40B4-BE49-F238E27FC236}">
                <a16:creationId xmlns:a16="http://schemas.microsoft.com/office/drawing/2014/main" id="{200888B8-65B2-40C4-9C02-CC178AF32B3F}"/>
              </a:ext>
            </a:extLst>
          </p:cNvPr>
          <p:cNvSpPr txBox="1"/>
          <p:nvPr/>
        </p:nvSpPr>
        <p:spPr>
          <a:xfrm>
            <a:off x="2232679" y="2316567"/>
            <a:ext cx="7547130" cy="857799"/>
          </a:xfrm>
          <a:prstGeom prst="rect">
            <a:avLst/>
          </a:prstGeom>
          <a:noFill/>
        </p:spPr>
        <p:txBody>
          <a:bodyPr wrap="square" lIns="0" tIns="0" rIns="0" bIns="0" rtlCol="0">
            <a:spAutoFit/>
          </a:bodyPr>
          <a:lstStyle/>
          <a:p>
            <a:pPr algn="ctr">
              <a:lnSpc>
                <a:spcPct val="120000"/>
              </a:lnSpc>
            </a:pPr>
            <a:r>
              <a:rPr lang="zh-CN" altLang="en-US" sz="2400" b="1" spc="300" dirty="0">
                <a:solidFill>
                  <a:schemeClr val="accent1"/>
                </a:solidFill>
                <a:latin typeface="+mn-ea"/>
              </a:rPr>
              <a:t>表情符号‘入侵’：我们所熟知的语言，正走向终结？</a:t>
            </a:r>
          </a:p>
          <a:p>
            <a:pPr algn="r">
              <a:lnSpc>
                <a:spcPct val="120000"/>
              </a:lnSpc>
            </a:pPr>
            <a:r>
              <a:rPr lang="en-US" altLang="zh-CN" sz="2400" b="1" spc="300" dirty="0">
                <a:solidFill>
                  <a:schemeClr val="accent1"/>
                </a:solidFill>
                <a:latin typeface="+mn-ea"/>
              </a:rPr>
              <a:t>——</a:t>
            </a:r>
            <a:r>
              <a:rPr lang="zh-CN" altLang="en-US" sz="2400" b="1" spc="300" dirty="0">
                <a:solidFill>
                  <a:schemeClr val="accent1"/>
                </a:solidFill>
                <a:latin typeface="+mn-ea"/>
              </a:rPr>
              <a:t>卫报（</a:t>
            </a:r>
            <a:r>
              <a:rPr lang="en-US" altLang="zh-CN" sz="2400" b="1" spc="300" dirty="0">
                <a:solidFill>
                  <a:schemeClr val="accent1"/>
                </a:solidFill>
                <a:latin typeface="+mn-ea"/>
              </a:rPr>
              <a:t>2015.2</a:t>
            </a:r>
            <a:r>
              <a:rPr lang="zh-CN" altLang="en-US" sz="2400" b="1" spc="300" dirty="0">
                <a:solidFill>
                  <a:schemeClr val="accent1"/>
                </a:solidFill>
                <a:latin typeface="+mn-ea"/>
              </a:rPr>
              <a:t>）</a:t>
            </a:r>
          </a:p>
        </p:txBody>
      </p:sp>
      <p:sp>
        <p:nvSpPr>
          <p:cNvPr id="10" name="文本框 9">
            <a:extLst>
              <a:ext uri="{FF2B5EF4-FFF2-40B4-BE49-F238E27FC236}">
                <a16:creationId xmlns:a16="http://schemas.microsoft.com/office/drawing/2014/main" id="{85E07869-FD3E-4B0C-A357-39305F403404}"/>
              </a:ext>
            </a:extLst>
          </p:cNvPr>
          <p:cNvSpPr txBox="1">
            <a:spLocks noChangeArrowheads="1"/>
          </p:cNvSpPr>
          <p:nvPr/>
        </p:nvSpPr>
        <p:spPr bwMode="auto">
          <a:xfrm>
            <a:off x="357352" y="235111"/>
            <a:ext cx="96979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1.3</a:t>
            </a:r>
            <a:endParaRPr lang="zh-CN" altLang="en-US" sz="3600" b="1" dirty="0">
              <a:solidFill>
                <a:schemeClr val="bg1"/>
              </a:solidFill>
            </a:endParaRPr>
          </a:p>
        </p:txBody>
      </p:sp>
      <p:pic>
        <p:nvPicPr>
          <p:cNvPr id="4" name="图片 3">
            <a:extLst>
              <a:ext uri="{FF2B5EF4-FFF2-40B4-BE49-F238E27FC236}">
                <a16:creationId xmlns:a16="http://schemas.microsoft.com/office/drawing/2014/main" id="{7614AF14-CBCD-D37F-3B69-F01A411B9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6550" y="3900597"/>
            <a:ext cx="4912552" cy="1669447"/>
          </a:xfrm>
          <a:prstGeom prst="rect">
            <a:avLst/>
          </a:prstGeom>
        </p:spPr>
      </p:pic>
      <p:pic>
        <p:nvPicPr>
          <p:cNvPr id="12" name="图片 11">
            <a:extLst>
              <a:ext uri="{FF2B5EF4-FFF2-40B4-BE49-F238E27FC236}">
                <a16:creationId xmlns:a16="http://schemas.microsoft.com/office/drawing/2014/main" id="{8B17CCB7-FD7A-930B-DEA8-7961824CC4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0023" y="3900597"/>
            <a:ext cx="3205427" cy="1923256"/>
          </a:xfrm>
          <a:prstGeom prst="rect">
            <a:avLst/>
          </a:prstGeom>
        </p:spPr>
      </p:pic>
    </p:spTree>
    <p:extLst>
      <p:ext uri="{BB962C8B-B14F-4D97-AF65-F5344CB8AC3E}">
        <p14:creationId xmlns:p14="http://schemas.microsoft.com/office/powerpoint/2010/main" val="26673901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a:t>什么是</a:t>
            </a:r>
            <a:r>
              <a:rPr lang="en-US" altLang="zh-CN" dirty="0"/>
              <a:t>EMOJI</a:t>
            </a:r>
            <a:endParaRPr lang="zh-CN" altLang="en-US" dirty="0"/>
          </a:p>
        </p:txBody>
      </p:sp>
      <p:sp>
        <p:nvSpPr>
          <p:cNvPr id="11" name="内容占位符 1">
            <a:extLst>
              <a:ext uri="{FF2B5EF4-FFF2-40B4-BE49-F238E27FC236}">
                <a16:creationId xmlns:a16="http://schemas.microsoft.com/office/drawing/2014/main" id="{9220699B-30D4-4073-91F7-02313840C09E}"/>
              </a:ext>
            </a:extLst>
          </p:cNvPr>
          <p:cNvSpPr txBox="1">
            <a:spLocks/>
          </p:cNvSpPr>
          <p:nvPr/>
        </p:nvSpPr>
        <p:spPr>
          <a:xfrm>
            <a:off x="1539631" y="1700198"/>
            <a:ext cx="9100038" cy="3610708"/>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kumimoji="0" lang="en-US" altLang="zh-CN" sz="2800" b="0" i="0" u="none" strike="noStrike" kern="1200" cap="none" spc="300" normalizeH="0" baseline="0" noProof="0" dirty="0">
                <a:ln>
                  <a:noFill/>
                </a:ln>
                <a:solidFill>
                  <a:srgbClr val="000000"/>
                </a:solidFill>
                <a:effectLst/>
                <a:uLnTx/>
                <a:uFillTx/>
                <a:latin typeface="微软雅黑"/>
                <a:ea typeface="微软雅黑"/>
                <a:cs typeface="+mn-cs"/>
              </a:rPr>
              <a:t>Emoji </a:t>
            </a:r>
            <a:r>
              <a:rPr kumimoji="0" lang="zh-CN" altLang="en-US" sz="2800" b="0" i="0" u="none" strike="noStrike" kern="1200" cap="none" spc="300" normalizeH="0" baseline="0" noProof="0" dirty="0">
                <a:ln>
                  <a:noFill/>
                </a:ln>
                <a:solidFill>
                  <a:srgbClr val="000000"/>
                </a:solidFill>
                <a:effectLst/>
                <a:uLnTx/>
                <a:uFillTx/>
                <a:latin typeface="微软雅黑"/>
                <a:ea typeface="微软雅黑"/>
                <a:cs typeface="+mn-cs"/>
              </a:rPr>
              <a:t>是数字时代特有的交流符号和“视觉语言”。 作为一种图像文本</a:t>
            </a:r>
            <a:r>
              <a:rPr kumimoji="0" lang="en-US" altLang="zh-CN" sz="2800" b="0" i="0" u="none" strike="noStrike" kern="1200" cap="none" spc="300" normalizeH="0" baseline="0" noProof="0" dirty="0">
                <a:ln>
                  <a:noFill/>
                </a:ln>
                <a:solidFill>
                  <a:srgbClr val="000000"/>
                </a:solidFill>
                <a:effectLst/>
                <a:uLnTx/>
                <a:uFillTx/>
                <a:latin typeface="微软雅黑"/>
                <a:ea typeface="微软雅黑"/>
                <a:cs typeface="+mn-cs"/>
              </a:rPr>
              <a:t>,</a:t>
            </a:r>
            <a:r>
              <a:rPr kumimoji="0" lang="zh-CN" altLang="en-US" sz="2800" b="0" i="0" u="none" strike="noStrike" kern="1200" cap="none" spc="300" normalizeH="0" baseline="0" noProof="0" dirty="0">
                <a:ln>
                  <a:noFill/>
                </a:ln>
                <a:solidFill>
                  <a:srgbClr val="000000"/>
                </a:solidFill>
                <a:effectLst/>
                <a:uLnTx/>
                <a:uFillTx/>
                <a:latin typeface="微软雅黑"/>
                <a:ea typeface="微软雅黑"/>
                <a:cs typeface="+mn-cs"/>
              </a:rPr>
              <a:t>它深刻改写了现代人的交流方式和交流关系。</a:t>
            </a:r>
            <a:r>
              <a:rPr kumimoji="0" lang="en-US" altLang="zh-CN" sz="2800" b="0" i="0" u="none" strike="noStrike" kern="1200" cap="none" spc="300" normalizeH="0" baseline="0" noProof="0" dirty="0">
                <a:ln>
                  <a:noFill/>
                </a:ln>
                <a:solidFill>
                  <a:srgbClr val="000000"/>
                </a:solidFill>
                <a:effectLst/>
                <a:uLnTx/>
                <a:uFillTx/>
                <a:latin typeface="微软雅黑"/>
                <a:ea typeface="微软雅黑"/>
                <a:cs typeface="+mn-cs"/>
              </a:rPr>
              <a:t>emoji</a:t>
            </a:r>
            <a:r>
              <a:rPr kumimoji="0" lang="zh-CN" altLang="en-US" sz="2800" b="0" i="0" u="none" strike="noStrike" kern="1200" cap="none" spc="300" normalizeH="0" baseline="0" noProof="0" dirty="0">
                <a:ln>
                  <a:noFill/>
                </a:ln>
                <a:solidFill>
                  <a:srgbClr val="000000"/>
                </a:solidFill>
                <a:effectLst/>
                <a:uLnTx/>
                <a:uFillTx/>
                <a:latin typeface="微软雅黑"/>
                <a:ea typeface="微软雅黑"/>
                <a:cs typeface="+mn-cs"/>
              </a:rPr>
              <a:t>可被视为一种改写社交方式</a:t>
            </a:r>
            <a:r>
              <a:rPr kumimoji="0" lang="en-US" altLang="zh-CN" sz="2800" b="0" i="0" u="none" strike="noStrike" kern="1200" cap="none" spc="300" normalizeH="0" baseline="0" noProof="0" dirty="0">
                <a:ln>
                  <a:noFill/>
                </a:ln>
                <a:solidFill>
                  <a:srgbClr val="000000"/>
                </a:solidFill>
                <a:effectLst/>
                <a:uLnTx/>
                <a:uFillTx/>
                <a:latin typeface="微软雅黑"/>
                <a:ea typeface="微软雅黑"/>
                <a:cs typeface="+mn-cs"/>
              </a:rPr>
              <a:t>,</a:t>
            </a:r>
            <a:r>
              <a:rPr kumimoji="0" lang="zh-CN" altLang="en-US" sz="2800" b="0" i="0" u="none" strike="noStrike" kern="1200" cap="none" spc="300" normalizeH="0" baseline="0" noProof="0" dirty="0">
                <a:ln>
                  <a:noFill/>
                </a:ln>
                <a:solidFill>
                  <a:srgbClr val="000000"/>
                </a:solidFill>
                <a:effectLst/>
                <a:uLnTx/>
                <a:uFillTx/>
                <a:latin typeface="微软雅黑"/>
                <a:ea typeface="微软雅黑"/>
                <a:cs typeface="+mn-cs"/>
              </a:rPr>
              <a:t>参与社交文化变革的重要语言媒介。 </a:t>
            </a:r>
          </a:p>
        </p:txBody>
      </p:sp>
      <p:sp>
        <p:nvSpPr>
          <p:cNvPr id="12" name="半闭框 11">
            <a:extLst>
              <a:ext uri="{FF2B5EF4-FFF2-40B4-BE49-F238E27FC236}">
                <a16:creationId xmlns:a16="http://schemas.microsoft.com/office/drawing/2014/main" id="{0D90A06A-B605-4CDB-9B13-1BB6C4658928}"/>
              </a:ext>
            </a:extLst>
          </p:cNvPr>
          <p:cNvSpPr/>
          <p:nvPr/>
        </p:nvSpPr>
        <p:spPr>
          <a:xfrm>
            <a:off x="1058985" y="145987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3" name="半闭框 12">
            <a:extLst>
              <a:ext uri="{FF2B5EF4-FFF2-40B4-BE49-F238E27FC236}">
                <a16:creationId xmlns:a16="http://schemas.microsoft.com/office/drawing/2014/main" id="{F77F212D-4F59-4957-9187-E73A42BE8E9D}"/>
              </a:ext>
            </a:extLst>
          </p:cNvPr>
          <p:cNvSpPr/>
          <p:nvPr/>
        </p:nvSpPr>
        <p:spPr>
          <a:xfrm flipH="1" flipV="1">
            <a:off x="10412046" y="3505552"/>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7" name="文本框 6">
            <a:extLst>
              <a:ext uri="{FF2B5EF4-FFF2-40B4-BE49-F238E27FC236}">
                <a16:creationId xmlns:a16="http://schemas.microsoft.com/office/drawing/2014/main" id="{6037CFF9-A525-4EAF-B3FE-037F2439DFA3}"/>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1.3</a:t>
            </a:r>
            <a:endParaRPr lang="zh-CN" altLang="en-US" sz="3600" b="1" dirty="0">
              <a:solidFill>
                <a:schemeClr val="bg1"/>
              </a:solidFill>
            </a:endParaRPr>
          </a:p>
        </p:txBody>
      </p:sp>
    </p:spTree>
    <p:extLst>
      <p:ext uri="{BB962C8B-B14F-4D97-AF65-F5344CB8AC3E}">
        <p14:creationId xmlns:p14="http://schemas.microsoft.com/office/powerpoint/2010/main" val="3700438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C5883F3-3965-2A38-4445-686B222201C5}"/>
              </a:ext>
            </a:extLst>
          </p:cNvPr>
          <p:cNvSpPr>
            <a:spLocks noGrp="1"/>
          </p:cNvSpPr>
          <p:nvPr>
            <p:ph type="title"/>
          </p:nvPr>
        </p:nvSpPr>
        <p:spPr/>
        <p:txBody>
          <a:bodyPr/>
          <a:lstStyle/>
          <a:p>
            <a:r>
              <a:rPr lang="zh-CN" altLang="en-US" dirty="0"/>
              <a:t>为什么</a:t>
            </a:r>
            <a:r>
              <a:rPr lang="en-US" altLang="zh-CN" dirty="0"/>
              <a:t>EMOJI</a:t>
            </a:r>
            <a:r>
              <a:rPr lang="zh-CN" altLang="en-US" dirty="0"/>
              <a:t>情感分析重要</a:t>
            </a:r>
          </a:p>
        </p:txBody>
      </p:sp>
      <p:sp>
        <p:nvSpPr>
          <p:cNvPr id="8" name="文本框 7">
            <a:extLst>
              <a:ext uri="{FF2B5EF4-FFF2-40B4-BE49-F238E27FC236}">
                <a16:creationId xmlns:a16="http://schemas.microsoft.com/office/drawing/2014/main" id="{9DC3068C-0597-B1B2-6C5C-F1DE853F6696}"/>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1.4</a:t>
            </a:r>
            <a:endParaRPr lang="zh-CN" altLang="en-US" sz="3600" b="1" dirty="0">
              <a:solidFill>
                <a:schemeClr val="bg1"/>
              </a:solidFill>
            </a:endParaRPr>
          </a:p>
        </p:txBody>
      </p:sp>
      <p:sp>
        <p:nvSpPr>
          <p:cNvPr id="9" name="矩形: 圆角 8">
            <a:extLst>
              <a:ext uri="{FF2B5EF4-FFF2-40B4-BE49-F238E27FC236}">
                <a16:creationId xmlns:a16="http://schemas.microsoft.com/office/drawing/2014/main" id="{EF64B19C-B9A9-3A7E-2AEA-FCAB3328142C}"/>
              </a:ext>
            </a:extLst>
          </p:cNvPr>
          <p:cNvSpPr/>
          <p:nvPr/>
        </p:nvSpPr>
        <p:spPr>
          <a:xfrm>
            <a:off x="611734" y="2145059"/>
            <a:ext cx="2839610" cy="330009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矩形: 圆角 9">
            <a:extLst>
              <a:ext uri="{FF2B5EF4-FFF2-40B4-BE49-F238E27FC236}">
                <a16:creationId xmlns:a16="http://schemas.microsoft.com/office/drawing/2014/main" id="{DC3D3E41-5F81-2FD4-4581-4DEDCF20EE13}"/>
              </a:ext>
            </a:extLst>
          </p:cNvPr>
          <p:cNvSpPr/>
          <p:nvPr/>
        </p:nvSpPr>
        <p:spPr>
          <a:xfrm>
            <a:off x="8974414" y="2145059"/>
            <a:ext cx="2839610" cy="3300090"/>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1" name="文本框 10">
            <a:extLst>
              <a:ext uri="{FF2B5EF4-FFF2-40B4-BE49-F238E27FC236}">
                <a16:creationId xmlns:a16="http://schemas.microsoft.com/office/drawing/2014/main" id="{FDFC380B-30F4-1099-E9B0-7E15A1F6D452}"/>
              </a:ext>
            </a:extLst>
          </p:cNvPr>
          <p:cNvSpPr txBox="1"/>
          <p:nvPr/>
        </p:nvSpPr>
        <p:spPr>
          <a:xfrm>
            <a:off x="1223783" y="1567543"/>
            <a:ext cx="1395831" cy="461665"/>
          </a:xfrm>
          <a:prstGeom prst="rect">
            <a:avLst/>
          </a:prstGeom>
          <a:noFill/>
        </p:spPr>
        <p:txBody>
          <a:bodyPr wrap="none" rtlCol="0">
            <a:spAutoFit/>
          </a:bodyPr>
          <a:lstStyle/>
          <a:p>
            <a:r>
              <a:rPr lang="en-US" altLang="zh-CN" sz="2400" b="1" dirty="0">
                <a:latin typeface="微软雅黑" panose="020B0503020204020204" pitchFamily="34" charset="-122"/>
                <a:ea typeface="微软雅黑" panose="020B0503020204020204" pitchFamily="34" charset="-122"/>
              </a:rPr>
              <a:t>Positive</a:t>
            </a:r>
            <a:endParaRPr lang="zh-CN" altLang="en-US" sz="2400" b="1"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D863E4E0-D997-78C1-F8AD-634D43F2A46C}"/>
              </a:ext>
            </a:extLst>
          </p:cNvPr>
          <p:cNvSpPr txBox="1"/>
          <p:nvPr/>
        </p:nvSpPr>
        <p:spPr>
          <a:xfrm>
            <a:off x="9656448" y="1567543"/>
            <a:ext cx="1582356" cy="461665"/>
          </a:xfrm>
          <a:prstGeom prst="rect">
            <a:avLst/>
          </a:prstGeom>
          <a:noFill/>
        </p:spPr>
        <p:txBody>
          <a:bodyPr wrap="none" rtlCol="0">
            <a:spAutoFit/>
          </a:bodyPr>
          <a:lstStyle/>
          <a:p>
            <a:r>
              <a:rPr lang="en-US" altLang="zh-CN" sz="2400" b="1" dirty="0">
                <a:latin typeface="微软雅黑" panose="020B0503020204020204" pitchFamily="34" charset="-122"/>
                <a:ea typeface="微软雅黑" panose="020B0503020204020204" pitchFamily="34" charset="-122"/>
              </a:rPr>
              <a:t>Negative</a:t>
            </a:r>
            <a:endParaRPr lang="zh-CN" altLang="en-US" sz="2400" b="1"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2E58DBFD-0BC5-76AA-5EDF-1F9DFF2AA62E}"/>
              </a:ext>
            </a:extLst>
          </p:cNvPr>
          <p:cNvSpPr txBox="1"/>
          <p:nvPr/>
        </p:nvSpPr>
        <p:spPr>
          <a:xfrm rot="1065621">
            <a:off x="6655752" y="3757064"/>
            <a:ext cx="597654" cy="1569660"/>
          </a:xfrm>
          <a:prstGeom prst="rect">
            <a:avLst/>
          </a:prstGeom>
          <a:noFill/>
        </p:spPr>
        <p:txBody>
          <a:bodyPr wrap="square" rtlCol="0">
            <a:spAutoFit/>
          </a:bodyPr>
          <a:lstStyle/>
          <a:p>
            <a:r>
              <a:rPr lang="zh-CN" altLang="en-US" sz="3200" b="1" dirty="0">
                <a:latin typeface="微软雅黑" panose="020B0503020204020204" pitchFamily="34" charset="-122"/>
                <a:ea typeface="微软雅黑" panose="020B0503020204020204" pitchFamily="34" charset="-122"/>
              </a:rPr>
              <a:t>脸发烧</a:t>
            </a:r>
          </a:p>
        </p:txBody>
      </p:sp>
      <p:sp>
        <p:nvSpPr>
          <p:cNvPr id="14" name="文本框 13">
            <a:extLst>
              <a:ext uri="{FF2B5EF4-FFF2-40B4-BE49-F238E27FC236}">
                <a16:creationId xmlns:a16="http://schemas.microsoft.com/office/drawing/2014/main" id="{00E02352-FFCA-8BC6-FE08-7AE8F11F80D4}"/>
              </a:ext>
            </a:extLst>
          </p:cNvPr>
          <p:cNvSpPr txBox="1"/>
          <p:nvPr/>
        </p:nvSpPr>
        <p:spPr>
          <a:xfrm rot="20203415">
            <a:off x="4216719" y="2261845"/>
            <a:ext cx="895666" cy="1077218"/>
          </a:xfrm>
          <a:prstGeom prst="rect">
            <a:avLst/>
          </a:prstGeom>
          <a:noFill/>
        </p:spPr>
        <p:txBody>
          <a:bodyPr wrap="square" rtlCol="0">
            <a:spAutoFit/>
          </a:bodyPr>
          <a:lstStyle/>
          <a:p>
            <a:r>
              <a:rPr lang="zh-CN" altLang="en-US" sz="3200" b="1" dirty="0">
                <a:latin typeface="微软雅黑" panose="020B0503020204020204" pitchFamily="34" charset="-122"/>
                <a:ea typeface="微软雅黑" panose="020B0503020204020204" pitchFamily="34" charset="-122"/>
              </a:rPr>
              <a:t>好吃</a:t>
            </a:r>
          </a:p>
        </p:txBody>
      </p:sp>
      <p:sp>
        <p:nvSpPr>
          <p:cNvPr id="15" name="文本框 14">
            <a:extLst>
              <a:ext uri="{FF2B5EF4-FFF2-40B4-BE49-F238E27FC236}">
                <a16:creationId xmlns:a16="http://schemas.microsoft.com/office/drawing/2014/main" id="{D5AD5095-43FE-17ED-21BE-968242D53A90}"/>
              </a:ext>
            </a:extLst>
          </p:cNvPr>
          <p:cNvSpPr txBox="1"/>
          <p:nvPr/>
        </p:nvSpPr>
        <p:spPr>
          <a:xfrm rot="1212793">
            <a:off x="4568951" y="4553575"/>
            <a:ext cx="1826141" cy="584775"/>
          </a:xfrm>
          <a:prstGeom prst="rect">
            <a:avLst/>
          </a:prstGeom>
          <a:noFill/>
        </p:spPr>
        <p:txBody>
          <a:bodyPr wrap="none" rtlCol="0">
            <a:spAutoFit/>
          </a:bodyPr>
          <a:lstStyle/>
          <a:p>
            <a:r>
              <a:rPr lang="zh-CN" altLang="en-US" sz="3200" b="1" dirty="0">
                <a:latin typeface="微软雅黑" panose="020B0503020204020204" pitchFamily="34" charset="-122"/>
                <a:ea typeface="微软雅黑" panose="020B0503020204020204" pitchFamily="34" charset="-122"/>
              </a:rPr>
              <a:t>怒火中烧</a:t>
            </a:r>
          </a:p>
        </p:txBody>
      </p:sp>
      <p:sp>
        <p:nvSpPr>
          <p:cNvPr id="16" name="文本框 15">
            <a:extLst>
              <a:ext uri="{FF2B5EF4-FFF2-40B4-BE49-F238E27FC236}">
                <a16:creationId xmlns:a16="http://schemas.microsoft.com/office/drawing/2014/main" id="{E71BD262-9160-C6F6-C1A6-2E8DC835EBBD}"/>
              </a:ext>
            </a:extLst>
          </p:cNvPr>
          <p:cNvSpPr txBox="1"/>
          <p:nvPr/>
        </p:nvSpPr>
        <p:spPr>
          <a:xfrm>
            <a:off x="5442909" y="3337705"/>
            <a:ext cx="1005403" cy="584775"/>
          </a:xfrm>
          <a:prstGeom prst="rect">
            <a:avLst/>
          </a:prstGeom>
          <a:noFill/>
        </p:spPr>
        <p:txBody>
          <a:bodyPr wrap="none" rtlCol="0">
            <a:spAutoFit/>
          </a:bodyPr>
          <a:lstStyle/>
          <a:p>
            <a:r>
              <a:rPr lang="zh-CN" altLang="en-US" sz="3200" b="1" dirty="0">
                <a:latin typeface="微软雅黑" panose="020B0503020204020204" pitchFamily="34" charset="-122"/>
                <a:ea typeface="微软雅黑" panose="020B0503020204020204" pitchFamily="34" charset="-122"/>
              </a:rPr>
              <a:t>微笑</a:t>
            </a:r>
          </a:p>
        </p:txBody>
      </p:sp>
      <p:sp>
        <p:nvSpPr>
          <p:cNvPr id="17" name="文本框 16">
            <a:extLst>
              <a:ext uri="{FF2B5EF4-FFF2-40B4-BE49-F238E27FC236}">
                <a16:creationId xmlns:a16="http://schemas.microsoft.com/office/drawing/2014/main" id="{8D835D17-43D4-7363-CB99-1A03C5ED42BA}"/>
              </a:ext>
            </a:extLst>
          </p:cNvPr>
          <p:cNvSpPr txBox="1"/>
          <p:nvPr/>
        </p:nvSpPr>
        <p:spPr>
          <a:xfrm rot="20179637">
            <a:off x="5525451" y="2333364"/>
            <a:ext cx="1005403" cy="584775"/>
          </a:xfrm>
          <a:prstGeom prst="rect">
            <a:avLst/>
          </a:prstGeom>
          <a:noFill/>
        </p:spPr>
        <p:txBody>
          <a:bodyPr wrap="none" rtlCol="0">
            <a:spAutoFit/>
          </a:bodyPr>
          <a:lstStyle/>
          <a:p>
            <a:r>
              <a:rPr lang="zh-CN" altLang="en-US" sz="3200" b="1" dirty="0">
                <a:latin typeface="微软雅黑" panose="020B0503020204020204" pitchFamily="34" charset="-122"/>
                <a:ea typeface="微软雅黑" panose="020B0503020204020204" pitchFamily="34" charset="-122"/>
              </a:rPr>
              <a:t>大笑</a:t>
            </a:r>
          </a:p>
        </p:txBody>
      </p:sp>
      <p:sp>
        <p:nvSpPr>
          <p:cNvPr id="18" name="文本框 17">
            <a:extLst>
              <a:ext uri="{FF2B5EF4-FFF2-40B4-BE49-F238E27FC236}">
                <a16:creationId xmlns:a16="http://schemas.microsoft.com/office/drawing/2014/main" id="{827E7812-68C4-F1EA-CA13-7EC06517257C}"/>
              </a:ext>
            </a:extLst>
          </p:cNvPr>
          <p:cNvSpPr txBox="1"/>
          <p:nvPr/>
        </p:nvSpPr>
        <p:spPr>
          <a:xfrm rot="423406">
            <a:off x="6469871" y="2978462"/>
            <a:ext cx="1826141" cy="584775"/>
          </a:xfrm>
          <a:prstGeom prst="rect">
            <a:avLst/>
          </a:prstGeom>
          <a:noFill/>
        </p:spPr>
        <p:txBody>
          <a:bodyPr wrap="none" rtlCol="0">
            <a:spAutoFit/>
          </a:bodyPr>
          <a:lstStyle/>
          <a:p>
            <a:r>
              <a:rPr lang="zh-CN" altLang="en-US" sz="3200" b="1" dirty="0">
                <a:latin typeface="微软雅黑" panose="020B0503020204020204" pitchFamily="34" charset="-122"/>
                <a:ea typeface="微软雅黑" panose="020B0503020204020204" pitchFamily="34" charset="-122"/>
              </a:rPr>
              <a:t>喜笑颜开</a:t>
            </a:r>
          </a:p>
        </p:txBody>
      </p:sp>
      <p:sp>
        <p:nvSpPr>
          <p:cNvPr id="19" name="文本框 18">
            <a:extLst>
              <a:ext uri="{FF2B5EF4-FFF2-40B4-BE49-F238E27FC236}">
                <a16:creationId xmlns:a16="http://schemas.microsoft.com/office/drawing/2014/main" id="{C5C81976-FA6A-DDFE-C5BD-D6165A521D69}"/>
              </a:ext>
            </a:extLst>
          </p:cNvPr>
          <p:cNvSpPr txBox="1"/>
          <p:nvPr/>
        </p:nvSpPr>
        <p:spPr>
          <a:xfrm rot="20203415">
            <a:off x="3468897" y="3766018"/>
            <a:ext cx="1826141" cy="584775"/>
          </a:xfrm>
          <a:prstGeom prst="rect">
            <a:avLst/>
          </a:prstGeom>
          <a:noFill/>
        </p:spPr>
        <p:txBody>
          <a:bodyPr wrap="none" rtlCol="0">
            <a:spAutoFit/>
          </a:bodyPr>
          <a:lstStyle/>
          <a:p>
            <a:r>
              <a:rPr lang="zh-CN" altLang="en-US" sz="3200" b="1" dirty="0">
                <a:latin typeface="微软雅黑" panose="020B0503020204020204" pitchFamily="34" charset="-122"/>
                <a:ea typeface="微软雅黑" panose="020B0503020204020204" pitchFamily="34" charset="-122"/>
              </a:rPr>
              <a:t>放声大哭</a:t>
            </a:r>
          </a:p>
        </p:txBody>
      </p:sp>
      <p:sp>
        <p:nvSpPr>
          <p:cNvPr id="20" name="文本框 19">
            <a:extLst>
              <a:ext uri="{FF2B5EF4-FFF2-40B4-BE49-F238E27FC236}">
                <a16:creationId xmlns:a16="http://schemas.microsoft.com/office/drawing/2014/main" id="{0019E72D-FED0-9CF8-888B-8274E0F8C2BC}"/>
              </a:ext>
            </a:extLst>
          </p:cNvPr>
          <p:cNvSpPr txBox="1"/>
          <p:nvPr/>
        </p:nvSpPr>
        <p:spPr>
          <a:xfrm rot="19145516">
            <a:off x="7250924" y="2056154"/>
            <a:ext cx="1005403" cy="584775"/>
          </a:xfrm>
          <a:prstGeom prst="rect">
            <a:avLst/>
          </a:prstGeom>
          <a:noFill/>
        </p:spPr>
        <p:txBody>
          <a:bodyPr wrap="none" rtlCol="0">
            <a:spAutoFit/>
          </a:bodyPr>
          <a:lstStyle/>
          <a:p>
            <a:r>
              <a:rPr lang="zh-CN" altLang="en-US" sz="3200" b="1" dirty="0">
                <a:latin typeface="微软雅黑" panose="020B0503020204020204" pitchFamily="34" charset="-122"/>
                <a:ea typeface="微软雅黑" panose="020B0503020204020204" pitchFamily="34" charset="-122"/>
              </a:rPr>
              <a:t>呕吐</a:t>
            </a:r>
          </a:p>
        </p:txBody>
      </p:sp>
    </p:spTree>
    <p:extLst>
      <p:ext uri="{BB962C8B-B14F-4D97-AF65-F5344CB8AC3E}">
        <p14:creationId xmlns:p14="http://schemas.microsoft.com/office/powerpoint/2010/main" val="40202157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path" presetSubtype="0" accel="50000" decel="50000" fill="hold" grpId="0" nodeType="clickEffect">
                                  <p:stCondLst>
                                    <p:cond delay="0"/>
                                  </p:stCondLst>
                                  <p:childTnLst>
                                    <p:animMotion origin="layout" path="M -2.08333E-6 -3.33333E-6 L -0.26302 0.00186 " pathEditMode="relative" rAng="0" ptsTypes="AA">
                                      <p:cBhvr>
                                        <p:cTn id="6" dur="2000" fill="hold"/>
                                        <p:tgtEl>
                                          <p:spTgt spid="14"/>
                                        </p:tgtEl>
                                        <p:attrNameLst>
                                          <p:attrName>ppt_x</p:attrName>
                                          <p:attrName>ppt_y</p:attrName>
                                        </p:attrNameLst>
                                      </p:cBhvr>
                                      <p:rCtr x="-13151" y="93"/>
                                    </p:animMotion>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grpId="0" nodeType="clickEffect">
                                  <p:stCondLst>
                                    <p:cond delay="0"/>
                                  </p:stCondLst>
                                  <p:childTnLst>
                                    <p:animMotion origin="layout" path="M -0.00104 -3.7037E-7 L -0.39505 0.18287 " pathEditMode="relative" rAng="0" ptsTypes="AA">
                                      <p:cBhvr>
                                        <p:cTn id="10" dur="2000" fill="hold"/>
                                        <p:tgtEl>
                                          <p:spTgt spid="17"/>
                                        </p:tgtEl>
                                        <p:attrNameLst>
                                          <p:attrName>ppt_x</p:attrName>
                                          <p:attrName>ppt_y</p:attrName>
                                        </p:attrNameLst>
                                      </p:cBhvr>
                                      <p:rCtr x="-19701" y="9144"/>
                                    </p:animMotion>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grpId="0" nodeType="clickEffect">
                                  <p:stCondLst>
                                    <p:cond delay="0"/>
                                  </p:stCondLst>
                                  <p:childTnLst>
                                    <p:animMotion origin="layout" path="M 2.5E-6 -1.11111E-6 L 0.14622 0.05671 " pathEditMode="relative" rAng="0" ptsTypes="AA">
                                      <p:cBhvr>
                                        <p:cTn id="14" dur="2000" fill="hold"/>
                                        <p:tgtEl>
                                          <p:spTgt spid="20"/>
                                        </p:tgtEl>
                                        <p:attrNameLst>
                                          <p:attrName>ppt_x</p:attrName>
                                          <p:attrName>ppt_y</p:attrName>
                                        </p:attrNameLst>
                                      </p:cBhvr>
                                      <p:rCtr x="7305" y="2824"/>
                                    </p:animMotion>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grpId="0" nodeType="clickEffect">
                                  <p:stCondLst>
                                    <p:cond delay="0"/>
                                  </p:stCondLst>
                                  <p:childTnLst>
                                    <p:animMotion origin="layout" path="M 2.91667E-6 -3.7037E-6 L 0.52526 0.1301 " pathEditMode="relative" rAng="0" ptsTypes="AA">
                                      <p:cBhvr>
                                        <p:cTn id="18" dur="2000" fill="hold"/>
                                        <p:tgtEl>
                                          <p:spTgt spid="19"/>
                                        </p:tgtEl>
                                        <p:attrNameLst>
                                          <p:attrName>ppt_x</p:attrName>
                                          <p:attrName>ppt_y</p:attrName>
                                        </p:attrNameLst>
                                      </p:cBhvr>
                                      <p:rCtr x="26263" y="6505"/>
                                    </p:animMotion>
                                  </p:childTnLst>
                                </p:cTn>
                              </p:par>
                            </p:childTnLst>
                          </p:cTn>
                        </p:par>
                      </p:childTnLst>
                    </p:cTn>
                  </p:par>
                  <p:par>
                    <p:cTn id="19" fill="hold">
                      <p:stCondLst>
                        <p:cond delay="indefinite"/>
                      </p:stCondLst>
                      <p:childTnLst>
                        <p:par>
                          <p:cTn id="20" fill="hold">
                            <p:stCondLst>
                              <p:cond delay="0"/>
                            </p:stCondLst>
                            <p:childTnLst>
                              <p:par>
                                <p:cTn id="21" presetID="56" presetClass="path" presetSubtype="0" accel="50000" decel="50000" fill="hold" grpId="0" nodeType="clickEffect">
                                  <p:stCondLst>
                                    <p:cond delay="0"/>
                                  </p:stCondLst>
                                  <p:childTnLst>
                                    <p:animMotion origin="layout" path="M -2.08333E-7 3.33333E-6 L -0.37878 0.18356 " pathEditMode="relative" rAng="0" ptsTypes="AA">
                                      <p:cBhvr>
                                        <p:cTn id="22" dur="2000" fill="hold"/>
                                        <p:tgtEl>
                                          <p:spTgt spid="16"/>
                                        </p:tgtEl>
                                        <p:attrNameLst>
                                          <p:attrName>ppt_x</p:attrName>
                                          <p:attrName>ppt_y</p:attrName>
                                        </p:attrNameLst>
                                      </p:cBhvr>
                                      <p:rCtr x="-18945" y="9167"/>
                                    </p:animMotion>
                                  </p:childTnLst>
                                </p:cTn>
                              </p:par>
                            </p:childTnLst>
                          </p:cTn>
                        </p:par>
                      </p:childTnLst>
                    </p:cTn>
                  </p:par>
                  <p:par>
                    <p:cTn id="23" fill="hold">
                      <p:stCondLst>
                        <p:cond delay="indefinite"/>
                      </p:stCondLst>
                      <p:childTnLst>
                        <p:par>
                          <p:cTn id="24" fill="hold">
                            <p:stCondLst>
                              <p:cond delay="0"/>
                            </p:stCondLst>
                            <p:childTnLst>
                              <p:par>
                                <p:cTn id="25" presetID="56" presetClass="path" presetSubtype="0" accel="50000" decel="50000" fill="hold" grpId="0" nodeType="clickEffect">
                                  <p:stCondLst>
                                    <p:cond delay="0"/>
                                  </p:stCondLst>
                                  <p:childTnLst>
                                    <p:animMotion origin="layout" path="M 1.04167E-6 -1.85185E-6 L -0.39076 0.14005 " pathEditMode="relative" rAng="0" ptsTypes="AA">
                                      <p:cBhvr>
                                        <p:cTn id="26" dur="2000" fill="hold"/>
                                        <p:tgtEl>
                                          <p:spTgt spid="18"/>
                                        </p:tgtEl>
                                        <p:attrNameLst>
                                          <p:attrName>ppt_x</p:attrName>
                                          <p:attrName>ppt_y</p:attrName>
                                        </p:attrNameLst>
                                      </p:cBhvr>
                                      <p:rCtr x="-19544" y="6991"/>
                                    </p:animMotion>
                                  </p:childTnLst>
                                </p:cTn>
                              </p:par>
                            </p:childTnLst>
                          </p:cTn>
                        </p:par>
                      </p:childTnLst>
                    </p:cTn>
                  </p:par>
                  <p:par>
                    <p:cTn id="27" fill="hold">
                      <p:stCondLst>
                        <p:cond delay="indefinite"/>
                      </p:stCondLst>
                      <p:childTnLst>
                        <p:par>
                          <p:cTn id="28" fill="hold">
                            <p:stCondLst>
                              <p:cond delay="0"/>
                            </p:stCondLst>
                            <p:childTnLst>
                              <p:par>
                                <p:cTn id="29" presetID="56" presetClass="path" presetSubtype="0" accel="50000" decel="50000" fill="hold" nodeType="clickEffect">
                                  <p:stCondLst>
                                    <p:cond delay="0"/>
                                  </p:stCondLst>
                                  <p:childTnLst>
                                    <p:animMotion origin="layout" path="M -2.5E-6 2.59259E-6 L 0.35157 -0.18773 " pathEditMode="relative" rAng="0" ptsTypes="AA">
                                      <p:cBhvr>
                                        <p:cTn id="30" dur="2000" fill="hold"/>
                                        <p:tgtEl>
                                          <p:spTgt spid="13">
                                            <p:txEl>
                                              <p:pRg st="0" end="0"/>
                                            </p:txEl>
                                          </p:spTgt>
                                        </p:tgtEl>
                                        <p:attrNameLst>
                                          <p:attrName>ppt_x</p:attrName>
                                          <p:attrName>ppt_y</p:attrName>
                                        </p:attrNameLst>
                                      </p:cBhvr>
                                      <p:rCtr x="17578" y="-9398"/>
                                    </p:animMotion>
                                  </p:childTnLst>
                                </p:cTn>
                              </p:par>
                            </p:childTnLst>
                          </p:cTn>
                        </p:par>
                      </p:childTnLst>
                    </p:cTn>
                  </p:par>
                  <p:par>
                    <p:cTn id="31" fill="hold">
                      <p:stCondLst>
                        <p:cond delay="indefinite"/>
                      </p:stCondLst>
                      <p:childTnLst>
                        <p:par>
                          <p:cTn id="32" fill="hold">
                            <p:stCondLst>
                              <p:cond delay="0"/>
                            </p:stCondLst>
                            <p:childTnLst>
                              <p:par>
                                <p:cTn id="33" presetID="56" presetClass="path" presetSubtype="0" accel="50000" decel="50000" fill="hold" grpId="0" nodeType="clickEffect">
                                  <p:stCondLst>
                                    <p:cond delay="0"/>
                                  </p:stCondLst>
                                  <p:childTnLst>
                                    <p:animMotion origin="layout" path="M 6.25E-7 -1.48148E-6 L 0.37318 -0.13565 " pathEditMode="relative" rAng="0" ptsTypes="AA">
                                      <p:cBhvr>
                                        <p:cTn id="34" dur="2000" fill="hold"/>
                                        <p:tgtEl>
                                          <p:spTgt spid="15"/>
                                        </p:tgtEl>
                                        <p:attrNameLst>
                                          <p:attrName>ppt_x</p:attrName>
                                          <p:attrName>ppt_y</p:attrName>
                                        </p:attrNameLst>
                                      </p:cBhvr>
                                      <p:rCtr x="18659" y="-678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P spid="19"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7A469D-3A19-1BC5-EF25-9EA842B0D96B}"/>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D67FFA09-65DD-0B1A-8204-6D4578A29B29}"/>
              </a:ext>
            </a:extLst>
          </p:cNvPr>
          <p:cNvSpPr>
            <a:spLocks noGrp="1"/>
          </p:cNvSpPr>
          <p:nvPr>
            <p:ph type="title"/>
          </p:nvPr>
        </p:nvSpPr>
        <p:spPr/>
        <p:txBody>
          <a:bodyPr/>
          <a:lstStyle/>
          <a:p>
            <a:r>
              <a:rPr lang="zh-CN" altLang="en-US" dirty="0"/>
              <a:t>为什么</a:t>
            </a:r>
            <a:r>
              <a:rPr lang="en-US" altLang="zh-CN" dirty="0"/>
              <a:t>EMOJI</a:t>
            </a:r>
            <a:r>
              <a:rPr lang="zh-CN" altLang="en-US" dirty="0"/>
              <a:t>情感分析重要</a:t>
            </a:r>
          </a:p>
        </p:txBody>
      </p:sp>
      <p:sp>
        <p:nvSpPr>
          <p:cNvPr id="8" name="文本框 7">
            <a:extLst>
              <a:ext uri="{FF2B5EF4-FFF2-40B4-BE49-F238E27FC236}">
                <a16:creationId xmlns:a16="http://schemas.microsoft.com/office/drawing/2014/main" id="{353492CC-6759-0F88-6CA6-B481CF169226}"/>
              </a:ext>
            </a:extLst>
          </p:cNvPr>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1.4</a:t>
            </a:r>
            <a:endParaRPr lang="zh-CN" altLang="en-US" sz="3600" b="1" dirty="0">
              <a:solidFill>
                <a:schemeClr val="bg1"/>
              </a:solidFill>
            </a:endParaRPr>
          </a:p>
        </p:txBody>
      </p:sp>
      <p:sp>
        <p:nvSpPr>
          <p:cNvPr id="9" name="矩形: 圆角 8">
            <a:extLst>
              <a:ext uri="{FF2B5EF4-FFF2-40B4-BE49-F238E27FC236}">
                <a16:creationId xmlns:a16="http://schemas.microsoft.com/office/drawing/2014/main" id="{D5EA2FF0-C37D-E46E-A634-63B1CAB8F08F}"/>
              </a:ext>
            </a:extLst>
          </p:cNvPr>
          <p:cNvSpPr/>
          <p:nvPr/>
        </p:nvSpPr>
        <p:spPr>
          <a:xfrm>
            <a:off x="611734" y="2145059"/>
            <a:ext cx="2839610" cy="330009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D41839E9-5CBF-F5C6-BD4A-707B61706A86}"/>
              </a:ext>
            </a:extLst>
          </p:cNvPr>
          <p:cNvSpPr/>
          <p:nvPr/>
        </p:nvSpPr>
        <p:spPr>
          <a:xfrm>
            <a:off x="8974414" y="2145059"/>
            <a:ext cx="2839610" cy="3300090"/>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1" name="文本框 10">
            <a:extLst>
              <a:ext uri="{FF2B5EF4-FFF2-40B4-BE49-F238E27FC236}">
                <a16:creationId xmlns:a16="http://schemas.microsoft.com/office/drawing/2014/main" id="{E65DE0A3-79A6-BDCC-E554-C7D9C2EDDA01}"/>
              </a:ext>
            </a:extLst>
          </p:cNvPr>
          <p:cNvSpPr txBox="1"/>
          <p:nvPr/>
        </p:nvSpPr>
        <p:spPr>
          <a:xfrm>
            <a:off x="1223783" y="1567543"/>
            <a:ext cx="1395831" cy="461665"/>
          </a:xfrm>
          <a:prstGeom prst="rect">
            <a:avLst/>
          </a:prstGeom>
          <a:noFill/>
        </p:spPr>
        <p:txBody>
          <a:bodyPr wrap="none" rtlCol="0">
            <a:spAutoFit/>
          </a:bodyPr>
          <a:lstStyle/>
          <a:p>
            <a:r>
              <a:rPr lang="en-US" altLang="zh-CN" sz="2400" b="1" dirty="0">
                <a:latin typeface="微软雅黑" panose="020B0503020204020204" pitchFamily="34" charset="-122"/>
                <a:ea typeface="微软雅黑" panose="020B0503020204020204" pitchFamily="34" charset="-122"/>
              </a:rPr>
              <a:t>Positive</a:t>
            </a:r>
            <a:endParaRPr lang="zh-CN" altLang="en-US" sz="2400" b="1"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6ADDE5CE-59A8-D1DF-1447-4C879AA6D882}"/>
              </a:ext>
            </a:extLst>
          </p:cNvPr>
          <p:cNvSpPr txBox="1"/>
          <p:nvPr/>
        </p:nvSpPr>
        <p:spPr>
          <a:xfrm>
            <a:off x="9656448" y="1567543"/>
            <a:ext cx="1582356" cy="461665"/>
          </a:xfrm>
          <a:prstGeom prst="rect">
            <a:avLst/>
          </a:prstGeom>
          <a:noFill/>
        </p:spPr>
        <p:txBody>
          <a:bodyPr wrap="none" rtlCol="0">
            <a:spAutoFit/>
          </a:bodyPr>
          <a:lstStyle/>
          <a:p>
            <a:r>
              <a:rPr lang="en-US" altLang="zh-CN" sz="2400" b="1" dirty="0">
                <a:latin typeface="微软雅黑" panose="020B0503020204020204" pitchFamily="34" charset="-122"/>
                <a:ea typeface="微软雅黑" panose="020B0503020204020204" pitchFamily="34" charset="-122"/>
              </a:rPr>
              <a:t>Negative</a:t>
            </a:r>
            <a:endParaRPr lang="zh-CN" altLang="en-US" sz="2400" b="1"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0FBEF769-D4A6-4EF2-0922-A47FC1CF810E}"/>
              </a:ext>
            </a:extLst>
          </p:cNvPr>
          <p:cNvSpPr txBox="1"/>
          <p:nvPr/>
        </p:nvSpPr>
        <p:spPr>
          <a:xfrm rot="1065621">
            <a:off x="6805414" y="4180513"/>
            <a:ext cx="681117" cy="830997"/>
          </a:xfrm>
          <a:prstGeom prst="rect">
            <a:avLst/>
          </a:prstGeom>
          <a:noFill/>
        </p:spPr>
        <p:txBody>
          <a:bodyPr wrap="square" rtlCol="0">
            <a:spAutoFit/>
          </a:bodyPr>
          <a:lstStyle/>
          <a:p>
            <a:r>
              <a:rPr lang="zh-CN" altLang="en-US" sz="4800" b="1" dirty="0">
                <a:latin typeface="微软雅黑" panose="020B0503020204020204" pitchFamily="34" charset="-122"/>
                <a:ea typeface="微软雅黑" panose="020B0503020204020204" pitchFamily="34" charset="-122"/>
              </a:rPr>
              <a:t>🥵</a:t>
            </a:r>
          </a:p>
        </p:txBody>
      </p:sp>
      <p:sp>
        <p:nvSpPr>
          <p:cNvPr id="14" name="文本框 13">
            <a:extLst>
              <a:ext uri="{FF2B5EF4-FFF2-40B4-BE49-F238E27FC236}">
                <a16:creationId xmlns:a16="http://schemas.microsoft.com/office/drawing/2014/main" id="{281E24E7-E99E-E9E1-EAB5-76583BA0EB31}"/>
              </a:ext>
            </a:extLst>
          </p:cNvPr>
          <p:cNvSpPr txBox="1"/>
          <p:nvPr/>
        </p:nvSpPr>
        <p:spPr>
          <a:xfrm rot="20203415">
            <a:off x="4407060" y="2245210"/>
            <a:ext cx="852116" cy="830997"/>
          </a:xfrm>
          <a:prstGeom prst="rect">
            <a:avLst/>
          </a:prstGeom>
          <a:noFill/>
        </p:spPr>
        <p:txBody>
          <a:bodyPr wrap="square" rtlCol="0">
            <a:spAutoFit/>
          </a:bodyPr>
          <a:lstStyle/>
          <a:p>
            <a:r>
              <a:rPr lang="zh-CN" altLang="en-US" sz="4800" b="1" dirty="0">
                <a:latin typeface="微软雅黑" panose="020B0503020204020204" pitchFamily="34" charset="-122"/>
                <a:ea typeface="微软雅黑" panose="020B0503020204020204" pitchFamily="34" charset="-122"/>
              </a:rPr>
              <a:t>😋</a:t>
            </a:r>
          </a:p>
        </p:txBody>
      </p:sp>
      <p:sp>
        <p:nvSpPr>
          <p:cNvPr id="15" name="文本框 14">
            <a:extLst>
              <a:ext uri="{FF2B5EF4-FFF2-40B4-BE49-F238E27FC236}">
                <a16:creationId xmlns:a16="http://schemas.microsoft.com/office/drawing/2014/main" id="{F215A77B-DD1D-03CE-2401-88860B06E4E9}"/>
              </a:ext>
            </a:extLst>
          </p:cNvPr>
          <p:cNvSpPr txBox="1"/>
          <p:nvPr/>
        </p:nvSpPr>
        <p:spPr>
          <a:xfrm rot="1212793">
            <a:off x="5105085" y="4461604"/>
            <a:ext cx="840722" cy="830997"/>
          </a:xfrm>
          <a:prstGeom prst="rect">
            <a:avLst/>
          </a:prstGeom>
          <a:noFill/>
        </p:spPr>
        <p:txBody>
          <a:bodyPr wrap="square" rtlCol="0">
            <a:spAutoFit/>
          </a:bodyPr>
          <a:lstStyle/>
          <a:p>
            <a:r>
              <a:rPr lang="zh-CN" altLang="en-US" sz="4800" b="1" dirty="0">
                <a:latin typeface="微软雅黑" panose="020B0503020204020204" pitchFamily="34" charset="-122"/>
                <a:ea typeface="微软雅黑" panose="020B0503020204020204" pitchFamily="34" charset="-122"/>
              </a:rPr>
              <a:t>😡</a:t>
            </a:r>
          </a:p>
        </p:txBody>
      </p:sp>
      <p:sp>
        <p:nvSpPr>
          <p:cNvPr id="16" name="文本框 15">
            <a:extLst>
              <a:ext uri="{FF2B5EF4-FFF2-40B4-BE49-F238E27FC236}">
                <a16:creationId xmlns:a16="http://schemas.microsoft.com/office/drawing/2014/main" id="{DAE9B85E-6BDB-65EB-8046-17F3D2BD0F62}"/>
              </a:ext>
            </a:extLst>
          </p:cNvPr>
          <p:cNvSpPr txBox="1"/>
          <p:nvPr/>
        </p:nvSpPr>
        <p:spPr>
          <a:xfrm>
            <a:off x="5482960" y="3502716"/>
            <a:ext cx="701833" cy="830997"/>
          </a:xfrm>
          <a:prstGeom prst="rect">
            <a:avLst/>
          </a:prstGeom>
          <a:noFill/>
        </p:spPr>
        <p:txBody>
          <a:bodyPr wrap="square" rtlCol="0">
            <a:spAutoFit/>
          </a:bodyPr>
          <a:lstStyle/>
          <a:p>
            <a:r>
              <a:rPr lang="zh-CN" altLang="en-US" sz="4800" b="1" dirty="0">
                <a:latin typeface="微软雅黑" panose="020B0503020204020204" pitchFamily="34" charset="-122"/>
                <a:ea typeface="微软雅黑" panose="020B0503020204020204" pitchFamily="34" charset="-122"/>
              </a:rPr>
              <a:t>☺️</a:t>
            </a:r>
          </a:p>
        </p:txBody>
      </p:sp>
      <p:sp>
        <p:nvSpPr>
          <p:cNvPr id="17" name="文本框 16">
            <a:extLst>
              <a:ext uri="{FF2B5EF4-FFF2-40B4-BE49-F238E27FC236}">
                <a16:creationId xmlns:a16="http://schemas.microsoft.com/office/drawing/2014/main" id="{1FAAEA76-B289-1E54-83AB-51B16C58DAB9}"/>
              </a:ext>
            </a:extLst>
          </p:cNvPr>
          <p:cNvSpPr txBox="1"/>
          <p:nvPr/>
        </p:nvSpPr>
        <p:spPr>
          <a:xfrm rot="20179637">
            <a:off x="5677204" y="2254851"/>
            <a:ext cx="701833" cy="830997"/>
          </a:xfrm>
          <a:prstGeom prst="rect">
            <a:avLst/>
          </a:prstGeom>
          <a:noFill/>
        </p:spPr>
        <p:txBody>
          <a:bodyPr wrap="square" rtlCol="0">
            <a:spAutoFit/>
          </a:bodyPr>
          <a:lstStyle/>
          <a:p>
            <a:r>
              <a:rPr lang="zh-CN" altLang="en-US" sz="4800" b="1" dirty="0">
                <a:latin typeface="微软雅黑" panose="020B0503020204020204" pitchFamily="34" charset="-122"/>
                <a:ea typeface="微软雅黑" panose="020B0503020204020204" pitchFamily="34" charset="-122"/>
              </a:rPr>
              <a:t>😄</a:t>
            </a:r>
          </a:p>
        </p:txBody>
      </p:sp>
      <p:sp>
        <p:nvSpPr>
          <p:cNvPr id="18" name="文本框 17">
            <a:extLst>
              <a:ext uri="{FF2B5EF4-FFF2-40B4-BE49-F238E27FC236}">
                <a16:creationId xmlns:a16="http://schemas.microsoft.com/office/drawing/2014/main" id="{D8975C62-03E7-31A3-7BE4-5628F4116762}"/>
              </a:ext>
            </a:extLst>
          </p:cNvPr>
          <p:cNvSpPr txBox="1"/>
          <p:nvPr/>
        </p:nvSpPr>
        <p:spPr>
          <a:xfrm rot="423406">
            <a:off x="7011953" y="2875790"/>
            <a:ext cx="840722" cy="830997"/>
          </a:xfrm>
          <a:prstGeom prst="rect">
            <a:avLst/>
          </a:prstGeom>
          <a:noFill/>
        </p:spPr>
        <p:txBody>
          <a:bodyPr wrap="square" rtlCol="0">
            <a:spAutoFit/>
          </a:bodyPr>
          <a:lstStyle/>
          <a:p>
            <a:r>
              <a:rPr lang="zh-CN" altLang="en-US" sz="4800" b="1" dirty="0">
                <a:latin typeface="微软雅黑" panose="020B0503020204020204" pitchFamily="34" charset="-122"/>
                <a:ea typeface="微软雅黑" panose="020B0503020204020204" pitchFamily="34" charset="-122"/>
              </a:rPr>
              <a:t>🥰</a:t>
            </a:r>
          </a:p>
        </p:txBody>
      </p:sp>
      <p:sp>
        <p:nvSpPr>
          <p:cNvPr id="19" name="文本框 18">
            <a:extLst>
              <a:ext uri="{FF2B5EF4-FFF2-40B4-BE49-F238E27FC236}">
                <a16:creationId xmlns:a16="http://schemas.microsoft.com/office/drawing/2014/main" id="{31ABABE5-5796-91D1-03CD-3E75B58000C8}"/>
              </a:ext>
            </a:extLst>
          </p:cNvPr>
          <p:cNvSpPr txBox="1"/>
          <p:nvPr/>
        </p:nvSpPr>
        <p:spPr>
          <a:xfrm rot="20203415">
            <a:off x="4030711" y="3687504"/>
            <a:ext cx="701833" cy="830997"/>
          </a:xfrm>
          <a:prstGeom prst="rect">
            <a:avLst/>
          </a:prstGeom>
          <a:noFill/>
        </p:spPr>
        <p:txBody>
          <a:bodyPr wrap="square" rtlCol="0">
            <a:spAutoFit/>
          </a:bodyPr>
          <a:lstStyle/>
          <a:p>
            <a:r>
              <a:rPr lang="zh-CN" altLang="en-US" sz="4800" b="1" dirty="0">
                <a:latin typeface="微软雅黑" panose="020B0503020204020204" pitchFamily="34" charset="-122"/>
                <a:ea typeface="微软雅黑" panose="020B0503020204020204" pitchFamily="34" charset="-122"/>
              </a:rPr>
              <a:t>😭</a:t>
            </a:r>
          </a:p>
        </p:txBody>
      </p:sp>
      <p:sp>
        <p:nvSpPr>
          <p:cNvPr id="20" name="文本框 19">
            <a:extLst>
              <a:ext uri="{FF2B5EF4-FFF2-40B4-BE49-F238E27FC236}">
                <a16:creationId xmlns:a16="http://schemas.microsoft.com/office/drawing/2014/main" id="{A2BE47AA-A433-1DE8-A5DA-6A710ADB57F7}"/>
              </a:ext>
            </a:extLst>
          </p:cNvPr>
          <p:cNvSpPr txBox="1"/>
          <p:nvPr/>
        </p:nvSpPr>
        <p:spPr>
          <a:xfrm rot="1716759">
            <a:off x="7415892" y="1975647"/>
            <a:ext cx="701833" cy="830997"/>
          </a:xfrm>
          <a:prstGeom prst="rect">
            <a:avLst/>
          </a:prstGeom>
          <a:noFill/>
        </p:spPr>
        <p:txBody>
          <a:bodyPr wrap="square" rtlCol="0">
            <a:spAutoFit/>
          </a:bodyPr>
          <a:lstStyle/>
          <a:p>
            <a:r>
              <a:rPr lang="zh-CN" altLang="en-US" sz="4800" b="1" dirty="0">
                <a:latin typeface="微软雅黑" panose="020B0503020204020204" pitchFamily="34" charset="-122"/>
                <a:ea typeface="微软雅黑" panose="020B0503020204020204" pitchFamily="34" charset="-122"/>
              </a:rPr>
              <a:t>🤮</a:t>
            </a:r>
          </a:p>
        </p:txBody>
      </p:sp>
      <p:pic>
        <p:nvPicPr>
          <p:cNvPr id="4" name="图片 3">
            <a:extLst>
              <a:ext uri="{FF2B5EF4-FFF2-40B4-BE49-F238E27FC236}">
                <a16:creationId xmlns:a16="http://schemas.microsoft.com/office/drawing/2014/main" id="{C7710B7C-71D8-2C75-29E0-7E31B4D2A0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69885" y="1207203"/>
            <a:ext cx="4136292" cy="4136292"/>
          </a:xfrm>
          <a:prstGeom prst="rect">
            <a:avLst/>
          </a:prstGeom>
        </p:spPr>
      </p:pic>
    </p:spTree>
    <p:extLst>
      <p:ext uri="{BB962C8B-B14F-4D97-AF65-F5344CB8AC3E}">
        <p14:creationId xmlns:p14="http://schemas.microsoft.com/office/powerpoint/2010/main" val="317293329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PA" val="v5.1.2"/>
</p:tagLst>
</file>

<file path=ppt/tags/tag2.xml><?xml version="1.0" encoding="utf-8"?>
<p:tagLst xmlns:a="http://schemas.openxmlformats.org/drawingml/2006/main" xmlns:r="http://schemas.openxmlformats.org/officeDocument/2006/relationships" xmlns:p="http://schemas.openxmlformats.org/presentationml/2006/main">
  <p:tag name="PA" val="v5.1.2"/>
</p:tagLst>
</file>

<file path=ppt/theme/theme1.xml><?xml version="1.0" encoding="utf-8"?>
<a:theme xmlns:a="http://schemas.openxmlformats.org/drawingml/2006/main" name="Office 主题​​">
  <a:themeElements>
    <a:clrScheme name="BIT">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632</TotalTime>
  <Words>2897</Words>
  <Application>Microsoft Office PowerPoint</Application>
  <PresentationFormat>宽屏</PresentationFormat>
  <Paragraphs>222</Paragraphs>
  <Slides>42</Slides>
  <Notes>11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42</vt:i4>
      </vt:variant>
    </vt:vector>
  </HeadingPairs>
  <TitlesOfParts>
    <vt:vector size="50" baseType="lpstr">
      <vt:lpstr>等线</vt:lpstr>
      <vt:lpstr>等线 Light</vt:lpstr>
      <vt:lpstr>黑体</vt:lpstr>
      <vt:lpstr>微软雅黑</vt:lpstr>
      <vt:lpstr>微软雅黑 Light</vt:lpstr>
      <vt:lpstr>Arial</vt:lpstr>
      <vt:lpstr>Century Gothic</vt:lpstr>
      <vt:lpstr>Office 主题​​</vt:lpstr>
      <vt:lpstr>NLP技术下的 EMOJI情感分析</vt:lpstr>
      <vt:lpstr>PowerPoint 演示文稿</vt:lpstr>
      <vt:lpstr>PowerPoint 演示文稿</vt:lpstr>
      <vt:lpstr>什么是NLP</vt:lpstr>
      <vt:lpstr>NLP的任务</vt:lpstr>
      <vt:lpstr>什么是EMOJI</vt:lpstr>
      <vt:lpstr>什么是EMOJI</vt:lpstr>
      <vt:lpstr>为什么EMOJI情感分析重要</vt:lpstr>
      <vt:lpstr>为什么EMOJI情感分析重要</vt:lpstr>
      <vt:lpstr>为什么EMOJI情感分析重要</vt:lpstr>
      <vt:lpstr>PowerPoint 演示文稿</vt:lpstr>
      <vt:lpstr>早期情感词典的人工标记</vt:lpstr>
      <vt:lpstr>早期情感词典的人工标记</vt:lpstr>
      <vt:lpstr>早期情感词典的人工标记</vt:lpstr>
      <vt:lpstr>Word2Vec：将符号映射至高维空间</vt:lpstr>
      <vt:lpstr>Word2Vec：将符号映射至高维空间</vt:lpstr>
      <vt:lpstr>Word2Vec：将符号映射至高维空间</vt:lpstr>
      <vt:lpstr>Word2Vec在Emoji领域的应用</vt:lpstr>
      <vt:lpstr>Word2Vec在Emoji领域的应用</vt:lpstr>
      <vt:lpstr>Word2Vec在Emoji领域的应用</vt:lpstr>
      <vt:lpstr>DEEPMOJI</vt:lpstr>
      <vt:lpstr>DEEPMOJI</vt:lpstr>
      <vt:lpstr>DEEPMOJI</vt:lpstr>
      <vt:lpstr>PowerPoint 演示文稿</vt:lpstr>
      <vt:lpstr>TorchMoji是什么</vt:lpstr>
      <vt:lpstr>使用TorchMoji来预测emoji</vt:lpstr>
      <vt:lpstr>使用TorchMoji来预测emoji</vt:lpstr>
      <vt:lpstr>使用TorchMoji来预测emoji</vt:lpstr>
      <vt:lpstr>使用TorchMoji来预测emoji</vt:lpstr>
      <vt:lpstr>PowerPoint 演示文稿</vt:lpstr>
      <vt:lpstr>Emoji在法律上的重要性</vt:lpstr>
      <vt:lpstr>Emoji在法律上的案例</vt:lpstr>
      <vt:lpstr>Emoji在法律上的案例</vt:lpstr>
      <vt:lpstr>Emoji法律案件博客</vt:lpstr>
      <vt:lpstr>Emoji法律案件博客</vt:lpstr>
      <vt:lpstr>PowerPoint 演示文稿</vt:lpstr>
      <vt:lpstr>核心内容回顾</vt:lpstr>
      <vt:lpstr>当前面临的挑战</vt:lpstr>
      <vt:lpstr>未来展望</vt:lpstr>
      <vt:lpstr>参考文献</vt:lpstr>
      <vt:lpstr>参考文献</vt:lpstr>
      <vt:lpstr>谢谢大家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Akina BaKa</dc:creator>
  <cp:lastModifiedBy>Akina BaKa</cp:lastModifiedBy>
  <cp:revision>19</cp:revision>
  <dcterms:created xsi:type="dcterms:W3CDTF">2025-12-10T02:59:35Z</dcterms:created>
  <dcterms:modified xsi:type="dcterms:W3CDTF">2025-12-16T13:35:24Z</dcterms:modified>
</cp:coreProperties>
</file>

<file path=docProps/thumbnail.jpeg>
</file>